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792" r:id="rId1"/>
  </p:sldMasterIdLst>
  <p:notesMasterIdLst>
    <p:notesMasterId r:id="rId32"/>
  </p:notesMasterIdLst>
  <p:sldIdLst>
    <p:sldId id="317" r:id="rId2"/>
    <p:sldId id="264" r:id="rId3"/>
    <p:sldId id="298" r:id="rId4"/>
    <p:sldId id="265" r:id="rId5"/>
    <p:sldId id="299" r:id="rId6"/>
    <p:sldId id="266" r:id="rId7"/>
    <p:sldId id="267" r:id="rId8"/>
    <p:sldId id="268" r:id="rId9"/>
    <p:sldId id="300" r:id="rId10"/>
    <p:sldId id="297" r:id="rId11"/>
    <p:sldId id="269" r:id="rId12"/>
    <p:sldId id="301" r:id="rId13"/>
    <p:sldId id="302" r:id="rId14"/>
    <p:sldId id="270" r:id="rId15"/>
    <p:sldId id="271" r:id="rId16"/>
    <p:sldId id="272" r:id="rId17"/>
    <p:sldId id="303" r:id="rId18"/>
    <p:sldId id="304" r:id="rId19"/>
    <p:sldId id="305" r:id="rId20"/>
    <p:sldId id="306" r:id="rId21"/>
    <p:sldId id="307" r:id="rId22"/>
    <p:sldId id="308" r:id="rId23"/>
    <p:sldId id="273" r:id="rId24"/>
    <p:sldId id="309" r:id="rId25"/>
    <p:sldId id="310" r:id="rId26"/>
    <p:sldId id="311" r:id="rId27"/>
    <p:sldId id="312" r:id="rId28"/>
    <p:sldId id="313" r:id="rId29"/>
    <p:sldId id="314" r:id="rId30"/>
    <p:sldId id="315" r:id="rId31"/>
  </p:sldIdLst>
  <p:sldSz cx="10693400" cy="7562850"/>
  <p:notesSz cx="6858000" cy="9144000"/>
  <p:defaultTextStyle>
    <a:defPPr>
      <a:defRPr lang="fa-IR"/>
    </a:defPPr>
    <a:lvl1pPr marL="0" algn="r" defTabSz="1043148" rtl="1" eaLnBrk="1" latinLnBrk="0" hangingPunct="1">
      <a:defRPr sz="2100" kern="1200">
        <a:solidFill>
          <a:schemeClr val="tx1"/>
        </a:solidFill>
        <a:latin typeface="+mn-lt"/>
        <a:ea typeface="+mn-ea"/>
        <a:cs typeface="+mn-cs"/>
      </a:defRPr>
    </a:lvl1pPr>
    <a:lvl2pPr marL="521574" algn="r" defTabSz="1043148" rtl="1" eaLnBrk="1" latinLnBrk="0" hangingPunct="1">
      <a:defRPr sz="2100" kern="1200">
        <a:solidFill>
          <a:schemeClr val="tx1"/>
        </a:solidFill>
        <a:latin typeface="+mn-lt"/>
        <a:ea typeface="+mn-ea"/>
        <a:cs typeface="+mn-cs"/>
      </a:defRPr>
    </a:lvl2pPr>
    <a:lvl3pPr marL="1043148" algn="r" defTabSz="1043148" rtl="1" eaLnBrk="1" latinLnBrk="0" hangingPunct="1">
      <a:defRPr sz="2100" kern="1200">
        <a:solidFill>
          <a:schemeClr val="tx1"/>
        </a:solidFill>
        <a:latin typeface="+mn-lt"/>
        <a:ea typeface="+mn-ea"/>
        <a:cs typeface="+mn-cs"/>
      </a:defRPr>
    </a:lvl3pPr>
    <a:lvl4pPr marL="1564721" algn="r" defTabSz="1043148" rtl="1" eaLnBrk="1" latinLnBrk="0" hangingPunct="1">
      <a:defRPr sz="2100" kern="1200">
        <a:solidFill>
          <a:schemeClr val="tx1"/>
        </a:solidFill>
        <a:latin typeface="+mn-lt"/>
        <a:ea typeface="+mn-ea"/>
        <a:cs typeface="+mn-cs"/>
      </a:defRPr>
    </a:lvl4pPr>
    <a:lvl5pPr marL="2086295" algn="r" defTabSz="1043148" rtl="1" eaLnBrk="1" latinLnBrk="0" hangingPunct="1">
      <a:defRPr sz="2100" kern="1200">
        <a:solidFill>
          <a:schemeClr val="tx1"/>
        </a:solidFill>
        <a:latin typeface="+mn-lt"/>
        <a:ea typeface="+mn-ea"/>
        <a:cs typeface="+mn-cs"/>
      </a:defRPr>
    </a:lvl5pPr>
    <a:lvl6pPr marL="2607869" algn="r" defTabSz="1043148" rtl="1" eaLnBrk="1" latinLnBrk="0" hangingPunct="1">
      <a:defRPr sz="2100" kern="1200">
        <a:solidFill>
          <a:schemeClr val="tx1"/>
        </a:solidFill>
        <a:latin typeface="+mn-lt"/>
        <a:ea typeface="+mn-ea"/>
        <a:cs typeface="+mn-cs"/>
      </a:defRPr>
    </a:lvl6pPr>
    <a:lvl7pPr marL="3129443" algn="r" defTabSz="1043148" rtl="1" eaLnBrk="1" latinLnBrk="0" hangingPunct="1">
      <a:defRPr sz="2100" kern="1200">
        <a:solidFill>
          <a:schemeClr val="tx1"/>
        </a:solidFill>
        <a:latin typeface="+mn-lt"/>
        <a:ea typeface="+mn-ea"/>
        <a:cs typeface="+mn-cs"/>
      </a:defRPr>
    </a:lvl7pPr>
    <a:lvl8pPr marL="3651016" algn="r" defTabSz="1043148" rtl="1" eaLnBrk="1" latinLnBrk="0" hangingPunct="1">
      <a:defRPr sz="2100" kern="1200">
        <a:solidFill>
          <a:schemeClr val="tx1"/>
        </a:solidFill>
        <a:latin typeface="+mn-lt"/>
        <a:ea typeface="+mn-ea"/>
        <a:cs typeface="+mn-cs"/>
      </a:defRPr>
    </a:lvl8pPr>
    <a:lvl9pPr marL="4172590" algn="r" defTabSz="1043148" rtl="1" eaLnBrk="1" latinLnBrk="0" hangingPunct="1">
      <a:defRPr sz="21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382">
          <p15:clr>
            <a:srgbClr val="A4A3A4"/>
          </p15:clr>
        </p15:guide>
        <p15:guide id="2" pos="336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412" autoAdjust="0"/>
    <p:restoredTop sz="94660"/>
  </p:normalViewPr>
  <p:slideViewPr>
    <p:cSldViewPr>
      <p:cViewPr varScale="1">
        <p:scale>
          <a:sx n="62" d="100"/>
          <a:sy n="62" d="100"/>
        </p:scale>
        <p:origin x="-1290" y="-90"/>
      </p:cViewPr>
      <p:guideLst>
        <p:guide orient="horz" pos="2382"/>
        <p:guide pos="336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659BE49-0C1A-41D8-8C06-B12C5EE66917}" type="datetimeFigureOut">
              <a:rPr lang="en-US" smtClean="0"/>
              <a:pPr/>
              <a:t>4/15/2020</a:t>
            </a:fld>
            <a:endParaRPr lang="en-US"/>
          </a:p>
        </p:txBody>
      </p:sp>
      <p:sp>
        <p:nvSpPr>
          <p:cNvPr id="4" name="Slide Image Placeholder 3"/>
          <p:cNvSpPr>
            <a:spLocks noGrp="1" noRot="1" noChangeAspect="1"/>
          </p:cNvSpPr>
          <p:nvPr>
            <p:ph type="sldImg" idx="2"/>
          </p:nvPr>
        </p:nvSpPr>
        <p:spPr>
          <a:xfrm>
            <a:off x="1004888" y="685800"/>
            <a:ext cx="48482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FCD35D-76DC-46DA-B993-7643417D2008}" type="slidenum">
              <a:rPr lang="en-US" smtClean="0"/>
              <a:pPr/>
              <a:t>‹#›</a:t>
            </a:fld>
            <a:endParaRPr lang="en-US"/>
          </a:p>
        </p:txBody>
      </p:sp>
    </p:spTree>
    <p:extLst>
      <p:ext uri="{BB962C8B-B14F-4D97-AF65-F5344CB8AC3E}">
        <p14:creationId xmlns:p14="http://schemas.microsoft.com/office/powerpoint/2010/main" val="294236792"/>
      </p:ext>
    </p:extLst>
  </p:cSld>
  <p:clrMap bg1="lt1" tx1="dk1" bg2="lt2" tx2="dk2" accent1="accent1" accent2="accent2" accent3="accent3" accent4="accent4" accent5="accent5" accent6="accent6" hlink="hlink" folHlink="folHlink"/>
  <p:notesStyle>
    <a:lvl1pPr marL="0" algn="l" defTabSz="1043148" rtl="0" eaLnBrk="1" latinLnBrk="0" hangingPunct="1">
      <a:defRPr sz="1400" kern="1200">
        <a:solidFill>
          <a:schemeClr val="tx1"/>
        </a:solidFill>
        <a:latin typeface="+mn-lt"/>
        <a:ea typeface="+mn-ea"/>
        <a:cs typeface="+mn-cs"/>
      </a:defRPr>
    </a:lvl1pPr>
    <a:lvl2pPr marL="521574" algn="l" defTabSz="1043148" rtl="0" eaLnBrk="1" latinLnBrk="0" hangingPunct="1">
      <a:defRPr sz="1400" kern="1200">
        <a:solidFill>
          <a:schemeClr val="tx1"/>
        </a:solidFill>
        <a:latin typeface="+mn-lt"/>
        <a:ea typeface="+mn-ea"/>
        <a:cs typeface="+mn-cs"/>
      </a:defRPr>
    </a:lvl2pPr>
    <a:lvl3pPr marL="1043148" algn="l" defTabSz="1043148" rtl="0" eaLnBrk="1" latinLnBrk="0" hangingPunct="1">
      <a:defRPr sz="1400" kern="1200">
        <a:solidFill>
          <a:schemeClr val="tx1"/>
        </a:solidFill>
        <a:latin typeface="+mn-lt"/>
        <a:ea typeface="+mn-ea"/>
        <a:cs typeface="+mn-cs"/>
      </a:defRPr>
    </a:lvl3pPr>
    <a:lvl4pPr marL="1564721" algn="l" defTabSz="1043148" rtl="0" eaLnBrk="1" latinLnBrk="0" hangingPunct="1">
      <a:defRPr sz="1400" kern="1200">
        <a:solidFill>
          <a:schemeClr val="tx1"/>
        </a:solidFill>
        <a:latin typeface="+mn-lt"/>
        <a:ea typeface="+mn-ea"/>
        <a:cs typeface="+mn-cs"/>
      </a:defRPr>
    </a:lvl4pPr>
    <a:lvl5pPr marL="2086295" algn="l" defTabSz="1043148" rtl="0" eaLnBrk="1" latinLnBrk="0" hangingPunct="1">
      <a:defRPr sz="1400" kern="1200">
        <a:solidFill>
          <a:schemeClr val="tx1"/>
        </a:solidFill>
        <a:latin typeface="+mn-lt"/>
        <a:ea typeface="+mn-ea"/>
        <a:cs typeface="+mn-cs"/>
      </a:defRPr>
    </a:lvl5pPr>
    <a:lvl6pPr marL="2607869" algn="l" defTabSz="1043148" rtl="0" eaLnBrk="1" latinLnBrk="0" hangingPunct="1">
      <a:defRPr sz="1400" kern="1200">
        <a:solidFill>
          <a:schemeClr val="tx1"/>
        </a:solidFill>
        <a:latin typeface="+mn-lt"/>
        <a:ea typeface="+mn-ea"/>
        <a:cs typeface="+mn-cs"/>
      </a:defRPr>
    </a:lvl6pPr>
    <a:lvl7pPr marL="3129443" algn="l" defTabSz="1043148" rtl="0" eaLnBrk="1" latinLnBrk="0" hangingPunct="1">
      <a:defRPr sz="1400" kern="1200">
        <a:solidFill>
          <a:schemeClr val="tx1"/>
        </a:solidFill>
        <a:latin typeface="+mn-lt"/>
        <a:ea typeface="+mn-ea"/>
        <a:cs typeface="+mn-cs"/>
      </a:defRPr>
    </a:lvl7pPr>
    <a:lvl8pPr marL="3651016" algn="l" defTabSz="1043148" rtl="0" eaLnBrk="1" latinLnBrk="0" hangingPunct="1">
      <a:defRPr sz="1400" kern="1200">
        <a:solidFill>
          <a:schemeClr val="tx1"/>
        </a:solidFill>
        <a:latin typeface="+mn-lt"/>
        <a:ea typeface="+mn-ea"/>
        <a:cs typeface="+mn-cs"/>
      </a:defRPr>
    </a:lvl8pPr>
    <a:lvl9pPr marL="4172590" algn="l" defTabSz="1043148" rtl="0" eaLnBrk="1" latinLnBrk="0"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9900" y="-9338"/>
            <a:ext cx="10723576" cy="7581526"/>
            <a:chOff x="-8466" y="-8468"/>
            <a:chExt cx="9169804" cy="6874935"/>
          </a:xfrm>
        </p:grpSpPr>
        <p:cxnSp>
          <p:nvCxnSpPr>
            <p:cNvPr id="17" name="Straight Connector 16"/>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9" name="Freeform 18"/>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0" name="Freeform 19"/>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1" name="Freeform 20"/>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21"/>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Freeform 22"/>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Freeform 23"/>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Freeform 24"/>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Freeform 2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322169" y="2651667"/>
            <a:ext cx="6814024" cy="1815505"/>
          </a:xfrm>
        </p:spPr>
        <p:txBody>
          <a:bodyPr anchor="b">
            <a:noAutofit/>
          </a:bodyPr>
          <a:lstStyle>
            <a:lvl1pPr algn="r">
              <a:defRPr sz="5955">
                <a:solidFill>
                  <a:schemeClr val="accent1"/>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22169" y="4467170"/>
            <a:ext cx="6814024" cy="1209636"/>
          </a:xfrm>
        </p:spPr>
        <p:txBody>
          <a:bodyPr anchor="t"/>
          <a:lstStyle>
            <a:lvl1pPr marL="0" indent="0" algn="r">
              <a:buNone/>
              <a:defRPr>
                <a:solidFill>
                  <a:schemeClr val="tx1">
                    <a:lumMod val="50000"/>
                    <a:lumOff val="50000"/>
                  </a:schemeClr>
                </a:solidFill>
              </a:defRPr>
            </a:lvl1pPr>
            <a:lvl2pPr marL="504200" indent="0" algn="ctr">
              <a:buNone/>
              <a:defRPr>
                <a:solidFill>
                  <a:schemeClr val="tx1">
                    <a:tint val="75000"/>
                  </a:schemeClr>
                </a:solidFill>
              </a:defRPr>
            </a:lvl2pPr>
            <a:lvl3pPr marL="1008400" indent="0" algn="ctr">
              <a:buNone/>
              <a:defRPr>
                <a:solidFill>
                  <a:schemeClr val="tx1">
                    <a:tint val="75000"/>
                  </a:schemeClr>
                </a:solidFill>
              </a:defRPr>
            </a:lvl3pPr>
            <a:lvl4pPr marL="1512600" indent="0" algn="ctr">
              <a:buNone/>
              <a:defRPr>
                <a:solidFill>
                  <a:schemeClr val="tx1">
                    <a:tint val="75000"/>
                  </a:schemeClr>
                </a:solidFill>
              </a:defRPr>
            </a:lvl4pPr>
            <a:lvl5pPr marL="2016801" indent="0" algn="ctr">
              <a:buNone/>
              <a:defRPr>
                <a:solidFill>
                  <a:schemeClr val="tx1">
                    <a:tint val="75000"/>
                  </a:schemeClr>
                </a:solidFill>
              </a:defRPr>
            </a:lvl5pPr>
            <a:lvl6pPr marL="2521001" indent="0" algn="ctr">
              <a:buNone/>
              <a:defRPr>
                <a:solidFill>
                  <a:schemeClr val="tx1">
                    <a:tint val="75000"/>
                  </a:schemeClr>
                </a:solidFill>
              </a:defRPr>
            </a:lvl6pPr>
            <a:lvl7pPr marL="3025201" indent="0" algn="ctr">
              <a:buNone/>
              <a:defRPr>
                <a:solidFill>
                  <a:schemeClr val="tx1">
                    <a:tint val="75000"/>
                  </a:schemeClr>
                </a:solidFill>
              </a:defRPr>
            </a:lvl7pPr>
            <a:lvl8pPr marL="3529401" indent="0" algn="ctr">
              <a:buNone/>
              <a:defRPr>
                <a:solidFill>
                  <a:schemeClr val="tx1">
                    <a:tint val="75000"/>
                  </a:schemeClr>
                </a:solidFill>
              </a:defRPr>
            </a:lvl8pPr>
            <a:lvl9pPr marL="4033601"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91102991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4"/>
            <a:ext cx="7423299" cy="3753414"/>
          </a:xfrm>
        </p:spPr>
        <p:txBody>
          <a:bodyPr anchor="ctr">
            <a:normAutofit/>
          </a:bodyPr>
          <a:lstStyle>
            <a:lvl1pPr algn="l">
              <a:defRPr sz="4852"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3" y="4929858"/>
            <a:ext cx="7423299" cy="1732422"/>
          </a:xfrm>
        </p:spPr>
        <p:txBody>
          <a:bodyPr anchor="ctr">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8840613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06185" y="672253"/>
            <a:ext cx="7101080"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287645" y="4005510"/>
            <a:ext cx="6338160" cy="420158"/>
          </a:xfrm>
        </p:spPr>
        <p:txBody>
          <a:bodyPr anchor="ctr">
            <a:noAutofit/>
          </a:bodyPr>
          <a:lstStyle>
            <a:lvl1pPr marL="0" indent="0">
              <a:buFontTx/>
              <a:buNone/>
              <a:defRPr sz="1764">
                <a:solidFill>
                  <a:schemeClr val="tx1">
                    <a:lumMod val="50000"/>
                    <a:lumOff val="50000"/>
                  </a:schemeClr>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29858"/>
            <a:ext cx="7423300" cy="1732422"/>
          </a:xfrm>
        </p:spPr>
        <p:txBody>
          <a:bodyPr anchor="ctr">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
        <p:nvSpPr>
          <p:cNvPr id="24" name="TextBox 23"/>
          <p:cNvSpPr txBox="1"/>
          <p:nvPr/>
        </p:nvSpPr>
        <p:spPr>
          <a:xfrm>
            <a:off x="564504" y="871611"/>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891060" y="3183230"/>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2581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712892" y="2130553"/>
            <a:ext cx="7423300" cy="2862216"/>
          </a:xfrm>
        </p:spPr>
        <p:txBody>
          <a:bodyPr anchor="b">
            <a:normAutofit/>
          </a:bodyPr>
          <a:lstStyle>
            <a:lvl1pPr algn="l">
              <a:defRPr sz="4852"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75000"/>
                    <a:lumOff val="25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1727651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06185" y="672253"/>
            <a:ext cx="7101080"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712890" y="4425668"/>
            <a:ext cx="7423301" cy="567101"/>
          </a:xfrm>
        </p:spPr>
        <p:txBody>
          <a:bodyPr anchor="b">
            <a:noAutofit/>
          </a:bodyPr>
          <a:lstStyle>
            <a:lvl1pPr marL="0" indent="0">
              <a:buFontTx/>
              <a:buNone/>
              <a:defRPr sz="2647">
                <a:solidFill>
                  <a:schemeClr val="tx1">
                    <a:lumMod val="75000"/>
                    <a:lumOff val="25000"/>
                  </a:schemeClr>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
        <p:nvSpPr>
          <p:cNvPr id="24" name="TextBox 23"/>
          <p:cNvSpPr txBox="1"/>
          <p:nvPr/>
        </p:nvSpPr>
        <p:spPr>
          <a:xfrm>
            <a:off x="564504" y="871611"/>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7891060" y="3183230"/>
            <a:ext cx="534809" cy="644878"/>
          </a:xfrm>
          <a:prstGeom prst="rect">
            <a:avLst/>
          </a:prstGeom>
        </p:spPr>
        <p:txBody>
          <a:bodyPr vert="horz" lIns="100838" tIns="50419" rIns="100838" bIns="50419" rtlCol="0" anchor="ctr">
            <a:noAutofit/>
          </a:bodyPr>
          <a:lstStyle/>
          <a:p>
            <a:pPr lvl="0"/>
            <a:r>
              <a:rPr lang="en-US" sz="8822"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6852615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720201" y="672253"/>
            <a:ext cx="7415991" cy="3333256"/>
          </a:xfrm>
        </p:spPr>
        <p:txBody>
          <a:bodyPr anchor="ctr">
            <a:normAutofit/>
          </a:bodyPr>
          <a:lstStyle>
            <a:lvl1pPr algn="l">
              <a:defRPr sz="4852"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712890" y="4425668"/>
            <a:ext cx="7423301" cy="567101"/>
          </a:xfrm>
        </p:spPr>
        <p:txBody>
          <a:bodyPr anchor="b">
            <a:noAutofit/>
          </a:bodyPr>
          <a:lstStyle>
            <a:lvl1pPr marL="0" indent="0">
              <a:buFontTx/>
              <a:buNone/>
              <a:defRPr sz="2647">
                <a:solidFill>
                  <a:schemeClr val="accent1"/>
                </a:solidFill>
              </a:defRPr>
            </a:lvl1pPr>
            <a:lvl2pPr marL="504200" indent="0">
              <a:buFontTx/>
              <a:buNone/>
              <a:defRPr/>
            </a:lvl2pPr>
            <a:lvl3pPr marL="1008400" indent="0">
              <a:buFontTx/>
              <a:buNone/>
              <a:defRPr/>
            </a:lvl3pPr>
            <a:lvl4pPr marL="1512600" indent="0">
              <a:buFontTx/>
              <a:buNone/>
              <a:defRPr/>
            </a:lvl4pPr>
            <a:lvl5pPr marL="2016801" indent="0">
              <a:buFontTx/>
              <a:buNone/>
              <a:defRPr/>
            </a:lvl5pPr>
          </a:lstStyle>
          <a:p>
            <a:pPr lvl="0"/>
            <a:r>
              <a:rPr lang="en-US" smtClean="0"/>
              <a:t>Edit Master text styles</a:t>
            </a:r>
          </a:p>
        </p:txBody>
      </p:sp>
      <p:sp>
        <p:nvSpPr>
          <p:cNvPr id="3" name="Text Placeholder 2"/>
          <p:cNvSpPr>
            <a:spLocks noGrp="1"/>
          </p:cNvSpPr>
          <p:nvPr>
            <p:ph type="body" idx="1"/>
          </p:nvPr>
        </p:nvSpPr>
        <p:spPr>
          <a:xfrm>
            <a:off x="712892" y="4992769"/>
            <a:ext cx="7423300" cy="1669511"/>
          </a:xfrm>
        </p:spPr>
        <p:txBody>
          <a:bodyPr anchor="t">
            <a:normAutofit/>
          </a:bodyPr>
          <a:lstStyle>
            <a:lvl1pPr marL="0" indent="0" algn="l">
              <a:buNone/>
              <a:defRPr sz="1985">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9404033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4698877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90134" y="672254"/>
            <a:ext cx="1144666" cy="5791183"/>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712892" y="672254"/>
            <a:ext cx="6075294" cy="5791183"/>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137057635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21122806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12892" y="2978458"/>
            <a:ext cx="7423300" cy="2014313"/>
          </a:xfrm>
        </p:spPr>
        <p:txBody>
          <a:bodyPr anchor="b"/>
          <a:lstStyle>
            <a:lvl1pPr algn="l">
              <a:defRPr sz="4411"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712892" y="4992769"/>
            <a:ext cx="7423300" cy="948830"/>
          </a:xfrm>
        </p:spPr>
        <p:txBody>
          <a:bodyPr anchor="t"/>
          <a:lstStyle>
            <a:lvl1pPr marL="0" indent="0" algn="l">
              <a:buNone/>
              <a:defRPr sz="2206">
                <a:solidFill>
                  <a:schemeClr val="tx1">
                    <a:lumMod val="50000"/>
                    <a:lumOff val="50000"/>
                  </a:schemeClr>
                </a:solidFill>
              </a:defRPr>
            </a:lvl1pPr>
            <a:lvl2pPr marL="504200" indent="0">
              <a:buNone/>
              <a:defRPr sz="1985">
                <a:solidFill>
                  <a:schemeClr val="tx1">
                    <a:tint val="75000"/>
                  </a:schemeClr>
                </a:solidFill>
              </a:defRPr>
            </a:lvl2pPr>
            <a:lvl3pPr marL="1008400" indent="0">
              <a:buNone/>
              <a:defRPr sz="1764">
                <a:solidFill>
                  <a:schemeClr val="tx1">
                    <a:tint val="75000"/>
                  </a:schemeClr>
                </a:solidFill>
              </a:defRPr>
            </a:lvl3pPr>
            <a:lvl4pPr marL="1512600" indent="0">
              <a:buNone/>
              <a:defRPr sz="1544">
                <a:solidFill>
                  <a:schemeClr val="tx1">
                    <a:tint val="75000"/>
                  </a:schemeClr>
                </a:solidFill>
              </a:defRPr>
            </a:lvl4pPr>
            <a:lvl5pPr marL="2016801" indent="0">
              <a:buNone/>
              <a:defRPr sz="1544">
                <a:solidFill>
                  <a:schemeClr val="tx1">
                    <a:tint val="75000"/>
                  </a:schemeClr>
                </a:solidFill>
              </a:defRPr>
            </a:lvl5pPr>
            <a:lvl6pPr marL="2521001" indent="0">
              <a:buNone/>
              <a:defRPr sz="1544">
                <a:solidFill>
                  <a:schemeClr val="tx1">
                    <a:tint val="75000"/>
                  </a:schemeClr>
                </a:solidFill>
              </a:defRPr>
            </a:lvl6pPr>
            <a:lvl7pPr marL="3025201" indent="0">
              <a:buNone/>
              <a:defRPr sz="1544">
                <a:solidFill>
                  <a:schemeClr val="tx1">
                    <a:tint val="75000"/>
                  </a:schemeClr>
                </a:solidFill>
              </a:defRPr>
            </a:lvl7pPr>
            <a:lvl8pPr marL="3529401" indent="0">
              <a:buNone/>
              <a:defRPr sz="1544">
                <a:solidFill>
                  <a:schemeClr val="tx1">
                    <a:tint val="75000"/>
                  </a:schemeClr>
                </a:solidFill>
              </a:defRPr>
            </a:lvl8pPr>
            <a:lvl9pPr marL="4033601" indent="0">
              <a:buNone/>
              <a:defRPr sz="1544">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84825777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7423299" cy="1456549"/>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712894" y="2382650"/>
            <a:ext cx="3611372" cy="4279629"/>
          </a:xfrm>
        </p:spPr>
        <p:txBody>
          <a:bodyPr>
            <a:normAutofit/>
          </a:bodyPr>
          <a:lstStyle>
            <a:lvl1pPr>
              <a:defRPr sz="1985"/>
            </a:lvl1pPr>
            <a:lvl2pPr>
              <a:defRPr sz="1764"/>
            </a:lvl2pPr>
            <a:lvl3pPr>
              <a:defRPr sz="1544"/>
            </a:lvl3pPr>
            <a:lvl4pPr>
              <a:defRPr sz="1323"/>
            </a:lvl4pPr>
            <a:lvl5pPr>
              <a:defRPr sz="1323"/>
            </a:lvl5pPr>
            <a:lvl6pPr>
              <a:defRPr sz="1323"/>
            </a:lvl6pPr>
            <a:lvl7pPr>
              <a:defRPr sz="1323"/>
            </a:lvl7pPr>
            <a:lvl8pPr>
              <a:defRPr sz="1323"/>
            </a:lvl8pPr>
            <a:lvl9pPr>
              <a:defRPr sz="132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24819" y="2382651"/>
            <a:ext cx="3611373" cy="4279630"/>
          </a:xfrm>
        </p:spPr>
        <p:txBody>
          <a:bodyPr>
            <a:normAutofit/>
          </a:bodyPr>
          <a:lstStyle>
            <a:lvl1pPr>
              <a:defRPr sz="1985"/>
            </a:lvl1pPr>
            <a:lvl2pPr>
              <a:defRPr sz="1764"/>
            </a:lvl2pPr>
            <a:lvl3pPr>
              <a:defRPr sz="1544"/>
            </a:lvl3pPr>
            <a:lvl4pPr>
              <a:defRPr sz="1323"/>
            </a:lvl4pPr>
            <a:lvl5pPr>
              <a:defRPr sz="1323"/>
            </a:lvl5pPr>
            <a:lvl6pPr>
              <a:defRPr sz="1323"/>
            </a:lvl6pPr>
            <a:lvl7pPr>
              <a:defRPr sz="1323"/>
            </a:lvl7pPr>
            <a:lvl8pPr>
              <a:defRPr sz="1323"/>
            </a:lvl8pPr>
            <a:lvl9pPr>
              <a:defRPr sz="1323"/>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0460302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7423298" cy="1456549"/>
          </a:xfrm>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712892" y="2383084"/>
            <a:ext cx="3614369" cy="635489"/>
          </a:xfrm>
        </p:spPr>
        <p:txBody>
          <a:bodyPr anchor="b">
            <a:noAutofit/>
          </a:bodyPr>
          <a:lstStyle>
            <a:lvl1pPr marL="0" indent="0">
              <a:buNone/>
              <a:defRPr sz="2647" b="0"/>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Edit Master text styles</a:t>
            </a:r>
          </a:p>
        </p:txBody>
      </p:sp>
      <p:sp>
        <p:nvSpPr>
          <p:cNvPr id="4" name="Content Placeholder 3"/>
          <p:cNvSpPr>
            <a:spLocks noGrp="1"/>
          </p:cNvSpPr>
          <p:nvPr>
            <p:ph sz="half" idx="2"/>
          </p:nvPr>
        </p:nvSpPr>
        <p:spPr>
          <a:xfrm>
            <a:off x="712892" y="3018575"/>
            <a:ext cx="3614369" cy="364370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521821" y="2383084"/>
            <a:ext cx="3614369" cy="635489"/>
          </a:xfrm>
        </p:spPr>
        <p:txBody>
          <a:bodyPr anchor="b">
            <a:noAutofit/>
          </a:bodyPr>
          <a:lstStyle>
            <a:lvl1pPr marL="0" indent="0">
              <a:buNone/>
              <a:defRPr sz="2647" b="0"/>
            </a:lvl1pPr>
            <a:lvl2pPr marL="504200" indent="0">
              <a:buNone/>
              <a:defRPr sz="2206" b="1"/>
            </a:lvl2pPr>
            <a:lvl3pPr marL="1008400" indent="0">
              <a:buNone/>
              <a:defRPr sz="1985" b="1"/>
            </a:lvl3pPr>
            <a:lvl4pPr marL="1512600" indent="0">
              <a:buNone/>
              <a:defRPr sz="1764" b="1"/>
            </a:lvl4pPr>
            <a:lvl5pPr marL="2016801" indent="0">
              <a:buNone/>
              <a:defRPr sz="1764" b="1"/>
            </a:lvl5pPr>
            <a:lvl6pPr marL="2521001" indent="0">
              <a:buNone/>
              <a:defRPr sz="1764" b="1"/>
            </a:lvl6pPr>
            <a:lvl7pPr marL="3025201" indent="0">
              <a:buNone/>
              <a:defRPr sz="1764" b="1"/>
            </a:lvl7pPr>
            <a:lvl8pPr marL="3529401" indent="0">
              <a:buNone/>
              <a:defRPr sz="1764" b="1"/>
            </a:lvl8pPr>
            <a:lvl9pPr marL="4033601" indent="0">
              <a:buNone/>
              <a:defRPr sz="1764" b="1"/>
            </a:lvl9pPr>
          </a:lstStyle>
          <a:p>
            <a:pPr lvl="0"/>
            <a:r>
              <a:rPr lang="en-US" smtClean="0"/>
              <a:t>Edit Master text styles</a:t>
            </a:r>
          </a:p>
        </p:txBody>
      </p:sp>
      <p:sp>
        <p:nvSpPr>
          <p:cNvPr id="6" name="Content Placeholder 5"/>
          <p:cNvSpPr>
            <a:spLocks noGrp="1"/>
          </p:cNvSpPr>
          <p:nvPr>
            <p:ph sz="quarter" idx="4"/>
          </p:nvPr>
        </p:nvSpPr>
        <p:spPr>
          <a:xfrm>
            <a:off x="4521821" y="3018575"/>
            <a:ext cx="3614369" cy="3643707"/>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6480462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12892" y="672253"/>
            <a:ext cx="7423299" cy="1456549"/>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4539916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38223616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2" y="1652627"/>
            <a:ext cx="3262963" cy="1409864"/>
          </a:xfrm>
        </p:spPr>
        <p:txBody>
          <a:bodyPr anchor="b">
            <a:normAutofit/>
          </a:bodyPr>
          <a:lstStyle>
            <a:lvl1pPr>
              <a:defRPr sz="2206"/>
            </a:lvl1pPr>
          </a:lstStyle>
          <a:p>
            <a:r>
              <a:rPr lang="en-US" smtClean="0"/>
              <a:t>Click to edit Master title style</a:t>
            </a:r>
            <a:endParaRPr lang="en-US" dirty="0"/>
          </a:p>
        </p:txBody>
      </p:sp>
      <p:sp>
        <p:nvSpPr>
          <p:cNvPr id="3" name="Content Placeholder 2"/>
          <p:cNvSpPr>
            <a:spLocks noGrp="1"/>
          </p:cNvSpPr>
          <p:nvPr>
            <p:ph idx="1"/>
          </p:nvPr>
        </p:nvSpPr>
        <p:spPr>
          <a:xfrm>
            <a:off x="4176408" y="567848"/>
            <a:ext cx="3959782" cy="6094432"/>
          </a:xfrm>
        </p:spPr>
        <p:txBody>
          <a:bodyPr>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712892" y="3062490"/>
            <a:ext cx="3262963" cy="2850073"/>
          </a:xfrm>
        </p:spPr>
        <p:txBody>
          <a:bodyPr>
            <a:normAutofit/>
          </a:bodyPr>
          <a:lstStyle>
            <a:lvl1pPr marL="0" indent="0">
              <a:buNone/>
              <a:defRPr sz="1544"/>
            </a:lvl1pPr>
            <a:lvl2pPr marL="378150" indent="0">
              <a:buNone/>
              <a:defRPr sz="1158"/>
            </a:lvl2pPr>
            <a:lvl3pPr marL="756300" indent="0">
              <a:buNone/>
              <a:defRPr sz="993"/>
            </a:lvl3pPr>
            <a:lvl4pPr marL="1134450" indent="0">
              <a:buNone/>
              <a:defRPr sz="827"/>
            </a:lvl4pPr>
            <a:lvl5pPr marL="1512600" indent="0">
              <a:buNone/>
              <a:defRPr sz="827"/>
            </a:lvl5pPr>
            <a:lvl6pPr marL="1890751" indent="0">
              <a:buNone/>
              <a:defRPr sz="827"/>
            </a:lvl6pPr>
            <a:lvl7pPr marL="2268901" indent="0">
              <a:buNone/>
              <a:defRPr sz="827"/>
            </a:lvl7pPr>
            <a:lvl8pPr marL="2647051" indent="0">
              <a:buNone/>
              <a:defRPr sz="827"/>
            </a:lvl8pPr>
            <a:lvl9pPr marL="3025201" indent="0">
              <a:buNone/>
              <a:defRPr sz="827"/>
            </a:lvl9pPr>
          </a:lstStyle>
          <a:p>
            <a:pPr lvl="0"/>
            <a:r>
              <a:rPr lang="en-US" smtClean="0"/>
              <a:t>Edit Master text styles</a:t>
            </a:r>
          </a:p>
        </p:txBody>
      </p:sp>
      <p:sp>
        <p:nvSpPr>
          <p:cNvPr id="5" name="Date Placeholder 4"/>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6137590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712892" y="5293995"/>
            <a:ext cx="7423299" cy="624986"/>
          </a:xfrm>
        </p:spPr>
        <p:txBody>
          <a:bodyPr anchor="b">
            <a:normAutofit/>
          </a:bodyPr>
          <a:lstStyle>
            <a:lvl1pPr algn="l">
              <a:defRPr sz="2647"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712892" y="672254"/>
            <a:ext cx="7423299" cy="4240972"/>
          </a:xfrm>
        </p:spPr>
        <p:txBody>
          <a:bodyPr anchor="t">
            <a:normAutofit/>
          </a:bodyPr>
          <a:lstStyle>
            <a:lvl1pPr marL="0" indent="0" algn="ctr">
              <a:buNone/>
              <a:defRPr sz="1764"/>
            </a:lvl1pPr>
            <a:lvl2pPr marL="504200" indent="0">
              <a:buNone/>
              <a:defRPr sz="1764"/>
            </a:lvl2pPr>
            <a:lvl3pPr marL="1008400" indent="0">
              <a:buNone/>
              <a:defRPr sz="1764"/>
            </a:lvl3pPr>
            <a:lvl4pPr marL="1512600" indent="0">
              <a:buNone/>
              <a:defRPr sz="1764"/>
            </a:lvl4pPr>
            <a:lvl5pPr marL="2016801" indent="0">
              <a:buNone/>
              <a:defRPr sz="1764"/>
            </a:lvl5pPr>
            <a:lvl6pPr marL="2521001" indent="0">
              <a:buNone/>
              <a:defRPr sz="1764"/>
            </a:lvl6pPr>
            <a:lvl7pPr marL="3025201" indent="0">
              <a:buNone/>
              <a:defRPr sz="1764"/>
            </a:lvl7pPr>
            <a:lvl8pPr marL="3529401" indent="0">
              <a:buNone/>
              <a:defRPr sz="1764"/>
            </a:lvl8pPr>
            <a:lvl9pPr marL="4033601" indent="0">
              <a:buNone/>
              <a:defRPr sz="1764"/>
            </a:lvl9pPr>
          </a:lstStyle>
          <a:p>
            <a:r>
              <a:rPr lang="en-US" smtClean="0"/>
              <a:t>Click icon to add picture</a:t>
            </a:r>
            <a:endParaRPr lang="en-US" dirty="0"/>
          </a:p>
        </p:txBody>
      </p:sp>
      <p:sp>
        <p:nvSpPr>
          <p:cNvPr id="4" name="Text Placeholder 3"/>
          <p:cNvSpPr>
            <a:spLocks noGrp="1"/>
          </p:cNvSpPr>
          <p:nvPr>
            <p:ph type="body" sz="half" idx="2"/>
          </p:nvPr>
        </p:nvSpPr>
        <p:spPr>
          <a:xfrm>
            <a:off x="712892" y="5918981"/>
            <a:ext cx="7423299" cy="743299"/>
          </a:xfrm>
        </p:spPr>
        <p:txBody>
          <a:bodyPr>
            <a:normAutofit/>
          </a:bodyPr>
          <a:lstStyle>
            <a:lvl1pPr marL="0" indent="0">
              <a:buNone/>
              <a:defRPr sz="1323"/>
            </a:lvl1pPr>
            <a:lvl2pPr marL="504200" indent="0">
              <a:buNone/>
              <a:defRPr sz="1323"/>
            </a:lvl2pPr>
            <a:lvl3pPr marL="1008400" indent="0">
              <a:buNone/>
              <a:defRPr sz="1103"/>
            </a:lvl3pPr>
            <a:lvl4pPr marL="1512600" indent="0">
              <a:buNone/>
              <a:defRPr sz="993"/>
            </a:lvl4pPr>
            <a:lvl5pPr marL="2016801" indent="0">
              <a:buNone/>
              <a:defRPr sz="993"/>
            </a:lvl5pPr>
            <a:lvl6pPr marL="2521001" indent="0">
              <a:buNone/>
              <a:defRPr sz="993"/>
            </a:lvl6pPr>
            <a:lvl7pPr marL="3025201" indent="0">
              <a:buNone/>
              <a:defRPr sz="993"/>
            </a:lvl7pPr>
            <a:lvl8pPr marL="3529401" indent="0">
              <a:buNone/>
              <a:defRPr sz="993"/>
            </a:lvl8pPr>
            <a:lvl9pPr marL="4033601" indent="0">
              <a:buNone/>
              <a:defRPr sz="993"/>
            </a:lvl9pPr>
          </a:lstStyle>
          <a:p>
            <a:pPr lvl="0"/>
            <a:r>
              <a:rPr lang="en-US" smtClean="0"/>
              <a:t>Edit Master text styles</a:t>
            </a:r>
          </a:p>
        </p:txBody>
      </p:sp>
      <p:sp>
        <p:nvSpPr>
          <p:cNvPr id="5" name="Date Placeholder 4"/>
          <p:cNvSpPr>
            <a:spLocks noGrp="1"/>
          </p:cNvSpPr>
          <p:nvPr>
            <p:ph type="dt" sz="half" idx="10"/>
          </p:nvPr>
        </p:nvSpPr>
        <p:spPr/>
        <p:txBody>
          <a:bodyPr/>
          <a:lstStyle/>
          <a:p>
            <a:fld id="{4370E0BB-1148-42B0-8325-013C2D720B7D}" type="datetimeFigureOut">
              <a:rPr lang="fa-IR" smtClean="0"/>
              <a:pPr/>
              <a:t>1441/08/22</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E084A97E-8CC7-40EC-B419-53F8E57DF674}" type="slidenum">
              <a:rPr lang="fa-IR" smtClean="0"/>
              <a:pPr/>
              <a:t>‹#›</a:t>
            </a:fld>
            <a:endParaRPr lang="fa-IR"/>
          </a:p>
        </p:txBody>
      </p:sp>
    </p:spTree>
    <p:extLst>
      <p:ext uri="{BB962C8B-B14F-4D97-AF65-F5344CB8AC3E}">
        <p14:creationId xmlns:p14="http://schemas.microsoft.com/office/powerpoint/2010/main" val="337304015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9901" y="-9338"/>
            <a:ext cx="10723578" cy="7581526"/>
            <a:chOff x="-8467" y="-8468"/>
            <a:chExt cx="9169805"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231"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0297"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712893" y="672253"/>
            <a:ext cx="7423298" cy="1456549"/>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712892" y="2382651"/>
            <a:ext cx="7423299" cy="4279630"/>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321149" y="6662281"/>
            <a:ext cx="800054" cy="402652"/>
          </a:xfrm>
          <a:prstGeom prst="rect">
            <a:avLst/>
          </a:prstGeom>
        </p:spPr>
        <p:txBody>
          <a:bodyPr vert="horz" lIns="91440" tIns="45720" rIns="91440" bIns="45720" rtlCol="0" anchor="ctr"/>
          <a:lstStyle>
            <a:lvl1pPr algn="r">
              <a:defRPr sz="993">
                <a:solidFill>
                  <a:schemeClr val="tx1">
                    <a:tint val="75000"/>
                  </a:schemeClr>
                </a:solidFill>
              </a:defRPr>
            </a:lvl1pPr>
          </a:lstStyle>
          <a:p>
            <a:fld id="{4370E0BB-1148-42B0-8325-013C2D720B7D}" type="datetimeFigureOut">
              <a:rPr lang="fa-IR" smtClean="0"/>
              <a:pPr/>
              <a:t>1441/08/22</a:t>
            </a:fld>
            <a:endParaRPr lang="fa-IR"/>
          </a:p>
        </p:txBody>
      </p:sp>
      <p:sp>
        <p:nvSpPr>
          <p:cNvPr id="5" name="Footer Placeholder 4"/>
          <p:cNvSpPr>
            <a:spLocks noGrp="1"/>
          </p:cNvSpPr>
          <p:nvPr>
            <p:ph type="ftr" sz="quarter" idx="3"/>
          </p:nvPr>
        </p:nvSpPr>
        <p:spPr>
          <a:xfrm>
            <a:off x="712893" y="6662281"/>
            <a:ext cx="5406310" cy="402652"/>
          </a:xfrm>
          <a:prstGeom prst="rect">
            <a:avLst/>
          </a:prstGeom>
        </p:spPr>
        <p:txBody>
          <a:bodyPr vert="horz" lIns="91440" tIns="45720" rIns="91440" bIns="45720" rtlCol="0" anchor="ctr"/>
          <a:lstStyle>
            <a:lvl1pPr algn="l">
              <a:defRPr sz="993">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7536690" y="6662281"/>
            <a:ext cx="599502" cy="402652"/>
          </a:xfrm>
          <a:prstGeom prst="rect">
            <a:avLst/>
          </a:prstGeom>
        </p:spPr>
        <p:txBody>
          <a:bodyPr vert="horz" lIns="91440" tIns="45720" rIns="91440" bIns="45720" rtlCol="0" anchor="ctr"/>
          <a:lstStyle>
            <a:lvl1pPr algn="r">
              <a:defRPr sz="993">
                <a:solidFill>
                  <a:schemeClr val="accent1"/>
                </a:solidFill>
              </a:defRPr>
            </a:lvl1pPr>
          </a:lstStyle>
          <a:p>
            <a:fld id="{E084A97E-8CC7-40EC-B419-53F8E57DF674}" type="slidenum">
              <a:rPr lang="fa-IR" smtClean="0"/>
              <a:pPr/>
              <a:t>‹#›</a:t>
            </a:fld>
            <a:endParaRPr lang="fa-IR"/>
          </a:p>
        </p:txBody>
      </p:sp>
    </p:spTree>
    <p:extLst>
      <p:ext uri="{BB962C8B-B14F-4D97-AF65-F5344CB8AC3E}">
        <p14:creationId xmlns:p14="http://schemas.microsoft.com/office/powerpoint/2010/main" val="3285656527"/>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 id="2147483805" r:id="rId13"/>
    <p:sldLayoutId id="2147483806" r:id="rId14"/>
    <p:sldLayoutId id="2147483807" r:id="rId15"/>
    <p:sldLayoutId id="2147483808" r:id="rId16"/>
  </p:sldLayoutIdLst>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txStyles>
    <p:titleStyle>
      <a:lvl1pPr algn="l" defTabSz="504200" rtl="1" eaLnBrk="1" latinLnBrk="0" hangingPunct="1">
        <a:spcBef>
          <a:spcPct val="0"/>
        </a:spcBef>
        <a:buNone/>
        <a:defRPr sz="3970" kern="1200">
          <a:solidFill>
            <a:schemeClr val="accent1"/>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78150" indent="-378150" algn="r" defTabSz="504200" rtl="1" eaLnBrk="1" latinLnBrk="0" hangingPunct="1">
        <a:spcBef>
          <a:spcPts val="1103"/>
        </a:spcBef>
        <a:spcAft>
          <a:spcPts val="0"/>
        </a:spcAft>
        <a:buClr>
          <a:schemeClr val="accent1"/>
        </a:buClr>
        <a:buSzPct val="80000"/>
        <a:buFont typeface="Wingdings 3" charset="2"/>
        <a:buChar char=""/>
        <a:defRPr sz="1985" kern="1200">
          <a:solidFill>
            <a:schemeClr val="tx1">
              <a:lumMod val="75000"/>
              <a:lumOff val="25000"/>
            </a:schemeClr>
          </a:solidFill>
          <a:latin typeface="+mn-lt"/>
          <a:ea typeface="+mn-ea"/>
          <a:cs typeface="+mn-cs"/>
        </a:defRPr>
      </a:lvl1pPr>
      <a:lvl2pPr marL="819325" indent="-315125" algn="r" defTabSz="504200" rtl="1" eaLnBrk="1" latinLnBrk="0" hangingPunct="1">
        <a:spcBef>
          <a:spcPts val="1103"/>
        </a:spcBef>
        <a:spcAft>
          <a:spcPts val="0"/>
        </a:spcAft>
        <a:buClr>
          <a:schemeClr val="accent1"/>
        </a:buClr>
        <a:buSzPct val="80000"/>
        <a:buFont typeface="Wingdings 3" charset="2"/>
        <a:buChar char=""/>
        <a:defRPr sz="1764" kern="1200">
          <a:solidFill>
            <a:schemeClr val="tx1">
              <a:lumMod val="75000"/>
              <a:lumOff val="25000"/>
            </a:schemeClr>
          </a:solidFill>
          <a:latin typeface="+mn-lt"/>
          <a:ea typeface="+mn-ea"/>
          <a:cs typeface="+mn-cs"/>
        </a:defRPr>
      </a:lvl2pPr>
      <a:lvl3pPr marL="1260500" indent="-252100" algn="r" defTabSz="504200" rtl="1" eaLnBrk="1" latinLnBrk="0" hangingPunct="1">
        <a:spcBef>
          <a:spcPts val="1103"/>
        </a:spcBef>
        <a:spcAft>
          <a:spcPts val="0"/>
        </a:spcAft>
        <a:buClr>
          <a:schemeClr val="accent1"/>
        </a:buClr>
        <a:buSzPct val="80000"/>
        <a:buFont typeface="Wingdings 3" charset="2"/>
        <a:buChar char=""/>
        <a:defRPr sz="1544" kern="1200">
          <a:solidFill>
            <a:schemeClr val="tx1">
              <a:lumMod val="75000"/>
              <a:lumOff val="25000"/>
            </a:schemeClr>
          </a:solidFill>
          <a:latin typeface="+mn-lt"/>
          <a:ea typeface="+mn-ea"/>
          <a:cs typeface="+mn-cs"/>
        </a:defRPr>
      </a:lvl3pPr>
      <a:lvl4pPr marL="17647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4pPr>
      <a:lvl5pPr marL="22689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5pPr>
      <a:lvl6pPr marL="27731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6pPr>
      <a:lvl7pPr marL="32773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7pPr>
      <a:lvl8pPr marL="37815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8pPr>
      <a:lvl9pPr marL="4285701" indent="-252100" algn="r" defTabSz="504200" rtl="1" eaLnBrk="1" latinLnBrk="0" hangingPunct="1">
        <a:spcBef>
          <a:spcPts val="1103"/>
        </a:spcBef>
        <a:spcAft>
          <a:spcPts val="0"/>
        </a:spcAft>
        <a:buClr>
          <a:schemeClr val="accent1"/>
        </a:buClr>
        <a:buSzPct val="80000"/>
        <a:buFont typeface="Wingdings 3" charset="2"/>
        <a:buChar char=""/>
        <a:defRPr sz="1323" kern="1200">
          <a:solidFill>
            <a:schemeClr val="tx1">
              <a:lumMod val="75000"/>
              <a:lumOff val="25000"/>
            </a:schemeClr>
          </a:solidFill>
          <a:latin typeface="+mn-lt"/>
          <a:ea typeface="+mn-ea"/>
          <a:cs typeface="+mn-cs"/>
        </a:defRPr>
      </a:lvl9pPr>
    </p:bodyStyle>
    <p:otherStyle>
      <a:defPPr>
        <a:defRPr lang="en-US"/>
      </a:defPPr>
      <a:lvl1pPr marL="0" algn="r" defTabSz="504200" rtl="1" eaLnBrk="1" latinLnBrk="0" hangingPunct="1">
        <a:defRPr sz="1985" kern="1200">
          <a:solidFill>
            <a:schemeClr val="tx1"/>
          </a:solidFill>
          <a:latin typeface="+mn-lt"/>
          <a:ea typeface="+mn-ea"/>
          <a:cs typeface="+mn-cs"/>
        </a:defRPr>
      </a:lvl1pPr>
      <a:lvl2pPr marL="504200" algn="r" defTabSz="504200" rtl="1" eaLnBrk="1" latinLnBrk="0" hangingPunct="1">
        <a:defRPr sz="1985" kern="1200">
          <a:solidFill>
            <a:schemeClr val="tx1"/>
          </a:solidFill>
          <a:latin typeface="+mn-lt"/>
          <a:ea typeface="+mn-ea"/>
          <a:cs typeface="+mn-cs"/>
        </a:defRPr>
      </a:lvl2pPr>
      <a:lvl3pPr marL="1008400" algn="r" defTabSz="504200" rtl="1" eaLnBrk="1" latinLnBrk="0" hangingPunct="1">
        <a:defRPr sz="1985" kern="1200">
          <a:solidFill>
            <a:schemeClr val="tx1"/>
          </a:solidFill>
          <a:latin typeface="+mn-lt"/>
          <a:ea typeface="+mn-ea"/>
          <a:cs typeface="+mn-cs"/>
        </a:defRPr>
      </a:lvl3pPr>
      <a:lvl4pPr marL="1512600" algn="r" defTabSz="504200" rtl="1" eaLnBrk="1" latinLnBrk="0" hangingPunct="1">
        <a:defRPr sz="1985" kern="1200">
          <a:solidFill>
            <a:schemeClr val="tx1"/>
          </a:solidFill>
          <a:latin typeface="+mn-lt"/>
          <a:ea typeface="+mn-ea"/>
          <a:cs typeface="+mn-cs"/>
        </a:defRPr>
      </a:lvl4pPr>
      <a:lvl5pPr marL="2016801" algn="r" defTabSz="504200" rtl="1" eaLnBrk="1" latinLnBrk="0" hangingPunct="1">
        <a:defRPr sz="1985" kern="1200">
          <a:solidFill>
            <a:schemeClr val="tx1"/>
          </a:solidFill>
          <a:latin typeface="+mn-lt"/>
          <a:ea typeface="+mn-ea"/>
          <a:cs typeface="+mn-cs"/>
        </a:defRPr>
      </a:lvl5pPr>
      <a:lvl6pPr marL="2521001" algn="r" defTabSz="504200" rtl="1" eaLnBrk="1" latinLnBrk="0" hangingPunct="1">
        <a:defRPr sz="1985" kern="1200">
          <a:solidFill>
            <a:schemeClr val="tx1"/>
          </a:solidFill>
          <a:latin typeface="+mn-lt"/>
          <a:ea typeface="+mn-ea"/>
          <a:cs typeface="+mn-cs"/>
        </a:defRPr>
      </a:lvl6pPr>
      <a:lvl7pPr marL="3025201" algn="r" defTabSz="504200" rtl="1" eaLnBrk="1" latinLnBrk="0" hangingPunct="1">
        <a:defRPr sz="1985" kern="1200">
          <a:solidFill>
            <a:schemeClr val="tx1"/>
          </a:solidFill>
          <a:latin typeface="+mn-lt"/>
          <a:ea typeface="+mn-ea"/>
          <a:cs typeface="+mn-cs"/>
        </a:defRPr>
      </a:lvl7pPr>
      <a:lvl8pPr marL="3529401" algn="r" defTabSz="504200" rtl="1" eaLnBrk="1" latinLnBrk="0" hangingPunct="1">
        <a:defRPr sz="1985" kern="1200">
          <a:solidFill>
            <a:schemeClr val="tx1"/>
          </a:solidFill>
          <a:latin typeface="+mn-lt"/>
          <a:ea typeface="+mn-ea"/>
          <a:cs typeface="+mn-cs"/>
        </a:defRPr>
      </a:lvl8pPr>
      <a:lvl9pPr marL="4033601" algn="r" defTabSz="504200" rtl="1" eaLnBrk="1" latinLnBrk="0" hangingPunct="1">
        <a:defRPr sz="1985"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892" y="672253"/>
            <a:ext cx="7423299" cy="3413972"/>
          </a:xfrm>
        </p:spPr>
        <p:txBody>
          <a:bodyPr>
            <a:normAutofit/>
          </a:bodyPr>
          <a:lstStyle/>
          <a:p>
            <a:pPr algn="r"/>
            <a:r>
              <a:rPr lang="fa-IR" sz="4400" dirty="0">
                <a:solidFill>
                  <a:prstClr val="black"/>
                </a:solidFill>
                <a:latin typeface="Calibri"/>
                <a:cs typeface="Times New Roman"/>
              </a:rPr>
              <a:t>برنامه ریزی </a:t>
            </a:r>
            <a:r>
              <a:rPr lang="fa-IR" sz="4400" dirty="0" smtClean="0">
                <a:solidFill>
                  <a:prstClr val="black"/>
                </a:solidFill>
                <a:latin typeface="Calibri"/>
                <a:cs typeface="Times New Roman"/>
              </a:rPr>
              <a:t>درسی</a:t>
            </a:r>
            <a:br>
              <a:rPr lang="fa-IR" sz="4400" dirty="0" smtClean="0">
                <a:solidFill>
                  <a:prstClr val="black"/>
                </a:solidFill>
                <a:latin typeface="Calibri"/>
                <a:cs typeface="Times New Roman"/>
              </a:rPr>
            </a:br>
            <a:r>
              <a:rPr lang="fa-IR" sz="4400" dirty="0" smtClean="0">
                <a:solidFill>
                  <a:prstClr val="black"/>
                </a:solidFill>
                <a:latin typeface="Calibri"/>
                <a:cs typeface="Times New Roman"/>
              </a:rPr>
              <a:t/>
            </a:r>
            <a:br>
              <a:rPr lang="fa-IR" sz="4400" dirty="0" smtClean="0">
                <a:solidFill>
                  <a:prstClr val="black"/>
                </a:solidFill>
                <a:latin typeface="Calibri"/>
                <a:cs typeface="Times New Roman"/>
              </a:rPr>
            </a:br>
            <a:r>
              <a:rPr lang="fa-IR" sz="4400" dirty="0" smtClean="0">
                <a:solidFill>
                  <a:prstClr val="black"/>
                </a:solidFill>
                <a:latin typeface="Calibri"/>
                <a:cs typeface="Times New Roman"/>
              </a:rPr>
              <a:t>استاد :محمد میرزاده</a:t>
            </a:r>
            <a:r>
              <a:rPr lang="en-US" sz="4400" dirty="0" smtClean="0">
                <a:solidFill>
                  <a:prstClr val="black"/>
                </a:solidFill>
                <a:latin typeface="Calibri"/>
                <a:cs typeface="Times New Roman"/>
              </a:rPr>
              <a:t/>
            </a:r>
            <a:br>
              <a:rPr lang="en-US" sz="4400" dirty="0" smtClean="0">
                <a:solidFill>
                  <a:prstClr val="black"/>
                </a:solidFill>
                <a:latin typeface="Calibri"/>
                <a:cs typeface="Times New Roman"/>
              </a:rPr>
            </a:br>
            <a:endParaRPr lang="en-US" dirty="0"/>
          </a:p>
        </p:txBody>
      </p:sp>
    </p:spTree>
    <p:extLst>
      <p:ext uri="{BB962C8B-B14F-4D97-AF65-F5344CB8AC3E}">
        <p14:creationId xmlns:p14="http://schemas.microsoft.com/office/powerpoint/2010/main" val="3066719454"/>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4670" y="352425"/>
            <a:ext cx="9624060" cy="6605397"/>
          </a:xfrm>
        </p:spPr>
        <p:txBody>
          <a:bodyPr>
            <a:normAutofit lnSpcReduction="10000"/>
          </a:bodyPr>
          <a:lstStyle/>
          <a:p>
            <a:pPr algn="just">
              <a:buFont typeface="Wingdings" pitchFamily="2" charset="2"/>
              <a:buChar char="Ø"/>
            </a:pPr>
            <a:endParaRPr lang="fa-IR" sz="2700" b="1" dirty="0"/>
          </a:p>
          <a:p>
            <a:pPr algn="just">
              <a:buFont typeface="Wingdings" pitchFamily="2" charset="2"/>
              <a:buChar char="Ø"/>
            </a:pPr>
            <a:endParaRPr lang="fa-IR" sz="2700" b="1" dirty="0" smtClean="0"/>
          </a:p>
          <a:p>
            <a:pPr algn="just">
              <a:buFont typeface="Wingdings" pitchFamily="2" charset="2"/>
              <a:buChar char="Ø"/>
            </a:pPr>
            <a:r>
              <a:rPr lang="fa-IR" sz="2700" b="1" dirty="0" smtClean="0"/>
              <a:t> </a:t>
            </a:r>
            <a:r>
              <a:rPr lang="fa-IR" sz="2700" b="1" dirty="0"/>
              <a:t>الگوی قیاسی:</a:t>
            </a:r>
          </a:p>
          <a:p>
            <a:pPr lvl="1" algn="just">
              <a:buFont typeface="Wingdings" pitchFamily="2" charset="2"/>
              <a:buChar char="ü"/>
            </a:pPr>
            <a:r>
              <a:rPr lang="fa-IR" sz="2400" dirty="0"/>
              <a:t>تعیین هدفهای کلی وخروجیهای مورد انتظار سازمان</a:t>
            </a:r>
          </a:p>
          <a:p>
            <a:pPr lvl="1" algn="just">
              <a:buFont typeface="Wingdings" pitchFamily="2" charset="2"/>
              <a:buChar char="ü"/>
            </a:pPr>
            <a:r>
              <a:rPr lang="fa-IR" sz="2400" dirty="0"/>
              <a:t>تعیین شاخصهای رفتاری برای اهداف</a:t>
            </a:r>
          </a:p>
          <a:p>
            <a:pPr lvl="1" algn="just">
              <a:buFont typeface="Wingdings" pitchFamily="2" charset="2"/>
              <a:buChar char="ü"/>
            </a:pPr>
            <a:r>
              <a:rPr lang="fa-IR" sz="2400" dirty="0"/>
              <a:t>گردآوری اطلاعات درباره رفتارهای موجود</a:t>
            </a:r>
          </a:p>
          <a:p>
            <a:pPr lvl="1" algn="just">
              <a:buFont typeface="Wingdings" pitchFamily="2" charset="2"/>
              <a:buChar char="ü"/>
            </a:pPr>
            <a:r>
              <a:rPr lang="fa-IR" sz="2400" dirty="0"/>
              <a:t>مقایسه رفتارهای موجود با شاخصهای رفتاری</a:t>
            </a:r>
          </a:p>
          <a:p>
            <a:pPr lvl="1" algn="just">
              <a:buFont typeface="Wingdings" pitchFamily="2" charset="2"/>
              <a:buChar char="ü"/>
            </a:pPr>
            <a:r>
              <a:rPr lang="fa-IR" sz="2400" dirty="0"/>
              <a:t>فهرست کردن اختلافات شاخصهای رفتاری  ورفتارهای موجود</a:t>
            </a:r>
          </a:p>
          <a:p>
            <a:pPr lvl="1" algn="just">
              <a:buFont typeface="Wingdings" pitchFamily="2" charset="2"/>
              <a:buChar char="ü"/>
            </a:pPr>
            <a:r>
              <a:rPr lang="fa-IR" sz="2400" dirty="0"/>
              <a:t>بیان اختلافات در قالب نیازها</a:t>
            </a:r>
          </a:p>
          <a:p>
            <a:pPr lvl="1" algn="just">
              <a:buFont typeface="Wingdings" pitchFamily="2" charset="2"/>
              <a:buChar char="ü"/>
            </a:pPr>
            <a:r>
              <a:rPr lang="fa-IR" sz="2400" dirty="0"/>
              <a:t>تبدیل نیازها به اهداف یادگیری</a:t>
            </a:r>
          </a:p>
          <a:p>
            <a:pPr lvl="1" algn="just">
              <a:buFont typeface="Wingdings" pitchFamily="2" charset="2"/>
              <a:buChar char="ü"/>
            </a:pPr>
            <a:r>
              <a:rPr lang="fa-IR" sz="2400" dirty="0"/>
              <a:t>تهیه برنامه درسی </a:t>
            </a:r>
          </a:p>
          <a:p>
            <a:pPr lvl="1" algn="just">
              <a:buFont typeface="Wingdings" pitchFamily="2" charset="2"/>
              <a:buChar char="ü"/>
            </a:pPr>
            <a:r>
              <a:rPr lang="fa-IR" sz="2400" dirty="0"/>
              <a:t>اجرای برنامه </a:t>
            </a:r>
          </a:p>
          <a:p>
            <a:pPr lvl="1" algn="just">
              <a:buFont typeface="Wingdings" pitchFamily="2" charset="2"/>
              <a:buChar char="ü"/>
            </a:pPr>
            <a:r>
              <a:rPr lang="fa-IR" sz="2400" dirty="0"/>
              <a:t>ارزشیابی و بازنگری برنامه</a:t>
            </a:r>
          </a:p>
          <a:p>
            <a:pPr algn="just"/>
            <a:endParaRPr lang="fa-IR" sz="2700" b="1" dirty="0"/>
          </a:p>
        </p:txBody>
      </p:sp>
    </p:spTree>
    <p:extLst>
      <p:ext uri="{BB962C8B-B14F-4D97-AF65-F5344CB8AC3E}">
        <p14:creationId xmlns:p14="http://schemas.microsoft.com/office/powerpoint/2010/main" val="176612931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4139" y="327142"/>
            <a:ext cx="6652761" cy="863484"/>
          </a:xfrm>
          <a:solidFill>
            <a:schemeClr val="accent2"/>
          </a:solidFill>
        </p:spPr>
        <p:txBody>
          <a:bodyPr>
            <a:normAutofit/>
          </a:bodyPr>
          <a:lstStyle/>
          <a:p>
            <a:r>
              <a:rPr lang="fa-IR" sz="4100" dirty="0">
                <a:solidFill>
                  <a:srgbClr val="FFFF00"/>
                </a:solidFill>
                <a:latin typeface="Arial" pitchFamily="34" charset="0"/>
                <a:cs typeface="Arial" pitchFamily="34" charset="0"/>
              </a:rPr>
              <a:t>تکنیکها و روشهای نیاز سنجی</a:t>
            </a:r>
          </a:p>
        </p:txBody>
      </p:sp>
      <p:sp>
        <p:nvSpPr>
          <p:cNvPr id="3" name="Content Placeholder 2"/>
          <p:cNvSpPr>
            <a:spLocks noGrp="1"/>
          </p:cNvSpPr>
          <p:nvPr>
            <p:ph idx="1"/>
          </p:nvPr>
        </p:nvSpPr>
        <p:spPr>
          <a:xfrm>
            <a:off x="712892" y="1190625"/>
            <a:ext cx="7423299" cy="5471656"/>
          </a:xfrm>
        </p:spPr>
        <p:txBody>
          <a:bodyPr>
            <a:normAutofit fontScale="47500" lnSpcReduction="20000"/>
          </a:bodyPr>
          <a:lstStyle/>
          <a:p>
            <a:pPr algn="just">
              <a:buFont typeface="Wingdings" pitchFamily="2" charset="2"/>
              <a:buChar char="Ø"/>
            </a:pPr>
            <a:endParaRPr lang="fa-IR" sz="2700" b="1" dirty="0"/>
          </a:p>
          <a:p>
            <a:pPr algn="just">
              <a:buFont typeface="Wingdings" pitchFamily="2" charset="2"/>
              <a:buChar char="Ø"/>
            </a:pPr>
            <a:r>
              <a:rPr lang="fa-IR" sz="5100" b="1" dirty="0" smtClean="0">
                <a:cs typeface="B Mitra" panose="00000400000000000000" pitchFamily="2" charset="-78"/>
              </a:rPr>
              <a:t>تکنیک دلفی</a:t>
            </a:r>
          </a:p>
          <a:p>
            <a:pPr algn="just">
              <a:buFont typeface="Wingdings" pitchFamily="2" charset="2"/>
              <a:buChar char="Ø"/>
            </a:pPr>
            <a:r>
              <a:rPr lang="fa-IR" sz="5100" b="1" dirty="0" smtClean="0">
                <a:cs typeface="B Mitra" panose="00000400000000000000" pitchFamily="2" charset="-78"/>
              </a:rPr>
              <a:t>تکنیک فیش باول</a:t>
            </a:r>
          </a:p>
          <a:p>
            <a:pPr algn="just">
              <a:buFont typeface="Wingdings" pitchFamily="2" charset="2"/>
              <a:buChar char="Ø"/>
            </a:pPr>
            <a:r>
              <a:rPr lang="fa-IR" sz="5100" b="1" dirty="0" smtClean="0">
                <a:cs typeface="B Mitra" panose="00000400000000000000" pitchFamily="2" charset="-78"/>
              </a:rPr>
              <a:t>تکنیک رویداد مهم یا بحرانی</a:t>
            </a:r>
          </a:p>
          <a:p>
            <a:pPr algn="just">
              <a:buFont typeface="Wingdings" pitchFamily="2" charset="2"/>
              <a:buChar char="Ø"/>
            </a:pPr>
            <a:r>
              <a:rPr lang="fa-IR" sz="5100" b="1" dirty="0" smtClean="0">
                <a:cs typeface="B Mitra" panose="00000400000000000000" pitchFamily="2" charset="-78"/>
              </a:rPr>
              <a:t>تکنیک </a:t>
            </a:r>
            <a:r>
              <a:rPr lang="fa-IR" sz="5100" b="1" dirty="0">
                <a:cs typeface="B Mitra" panose="00000400000000000000" pitchFamily="2" charset="-78"/>
              </a:rPr>
              <a:t>درخت خطا </a:t>
            </a:r>
          </a:p>
          <a:p>
            <a:pPr algn="just">
              <a:buFont typeface="Wingdings" pitchFamily="2" charset="2"/>
              <a:buChar char="Ø"/>
            </a:pPr>
            <a:r>
              <a:rPr lang="fa-IR" sz="5100" b="1" dirty="0">
                <a:cs typeface="B Mitra" panose="00000400000000000000" pitchFamily="2" charset="-78"/>
              </a:rPr>
              <a:t>تکنیک بارش مغزی</a:t>
            </a:r>
          </a:p>
          <a:p>
            <a:pPr algn="just">
              <a:buFont typeface="Wingdings" pitchFamily="2" charset="2"/>
              <a:buChar char="Ø"/>
            </a:pPr>
            <a:r>
              <a:rPr lang="fa-IR" sz="5100" b="1" dirty="0">
                <a:cs typeface="B Mitra" panose="00000400000000000000" pitchFamily="2" charset="-78"/>
              </a:rPr>
              <a:t>تکنیک تستینگ یا آزمون وظایف کلیدی</a:t>
            </a:r>
          </a:p>
          <a:p>
            <a:pPr algn="just">
              <a:buFont typeface="Wingdings" pitchFamily="2" charset="2"/>
              <a:buChar char="Ø"/>
            </a:pPr>
            <a:r>
              <a:rPr lang="fa-IR" sz="5100" b="1" dirty="0">
                <a:cs typeface="B Mitra" panose="00000400000000000000" pitchFamily="2" charset="-78"/>
              </a:rPr>
              <a:t>روش تجزیه وتحلیل شغل</a:t>
            </a:r>
          </a:p>
          <a:p>
            <a:pPr algn="just">
              <a:buFont typeface="Wingdings" pitchFamily="2" charset="2"/>
              <a:buChar char="Ø"/>
            </a:pPr>
            <a:r>
              <a:rPr lang="fa-IR" sz="5100" b="1" dirty="0">
                <a:cs typeface="B Mitra" panose="00000400000000000000" pitchFamily="2" charset="-78"/>
              </a:rPr>
              <a:t>تکنیک تل استار </a:t>
            </a:r>
          </a:p>
          <a:p>
            <a:pPr algn="just">
              <a:buFont typeface="Wingdings" pitchFamily="2" charset="2"/>
              <a:buChar char="Ø"/>
            </a:pPr>
            <a:r>
              <a:rPr lang="fa-IR" sz="5100" b="1" dirty="0">
                <a:cs typeface="B Mitra" panose="00000400000000000000" pitchFamily="2" charset="-78"/>
              </a:rPr>
              <a:t>تکنیک سه بعدی کافکا، کوریکان وجانسون </a:t>
            </a:r>
          </a:p>
          <a:p>
            <a:pPr algn="just">
              <a:buFont typeface="Wingdings" pitchFamily="2" charset="2"/>
              <a:buChar char="Ø"/>
            </a:pPr>
            <a:r>
              <a:rPr lang="fa-IR" sz="5100" b="1" dirty="0">
                <a:cs typeface="B Mitra" panose="00000400000000000000" pitchFamily="2" charset="-78"/>
              </a:rPr>
              <a:t>روش نیاز سنجی آموزش کارکنان </a:t>
            </a:r>
          </a:p>
          <a:p>
            <a:pPr algn="just">
              <a:buFont typeface="Wingdings" pitchFamily="2" charset="2"/>
              <a:buChar char="Ø"/>
            </a:pPr>
            <a:r>
              <a:rPr lang="fa-IR" sz="5100" b="1" dirty="0" smtClean="0">
                <a:cs typeface="B Mitra" panose="00000400000000000000" pitchFamily="2" charset="-78"/>
              </a:rPr>
              <a:t>روش نیاز سنجی آموزشی مبتنی بر نظر خواهی </a:t>
            </a:r>
          </a:p>
          <a:p>
            <a:pPr algn="just">
              <a:buFont typeface="Wingdings" pitchFamily="2" charset="2"/>
              <a:buChar char="Ø"/>
            </a:pPr>
            <a:r>
              <a:rPr lang="fa-IR" sz="5100" b="1" dirty="0" smtClean="0">
                <a:cs typeface="B Mitra" panose="00000400000000000000" pitchFamily="2" charset="-78"/>
              </a:rPr>
              <a:t>الگوی </a:t>
            </a:r>
            <a:r>
              <a:rPr lang="fa-IR" sz="5100" b="1" dirty="0">
                <a:cs typeface="B Mitra" panose="00000400000000000000" pitchFamily="2" charset="-78"/>
              </a:rPr>
              <a:t>تحلیل وظیفه و الزامات دانشی - مهارتی</a:t>
            </a:r>
          </a:p>
        </p:txBody>
      </p:sp>
    </p:spTree>
    <p:extLst>
      <p:ext uri="{BB962C8B-B14F-4D97-AF65-F5344CB8AC3E}">
        <p14:creationId xmlns:p14="http://schemas.microsoft.com/office/powerpoint/2010/main" val="3925593595"/>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تکنیک دلفی</a:t>
            </a:r>
            <a:endParaRPr lang="fa-IR" dirty="0"/>
          </a:p>
        </p:txBody>
      </p:sp>
      <p:sp>
        <p:nvSpPr>
          <p:cNvPr id="3" name="Content Placeholder 2"/>
          <p:cNvSpPr>
            <a:spLocks noGrp="1"/>
          </p:cNvSpPr>
          <p:nvPr>
            <p:ph idx="1"/>
          </p:nvPr>
        </p:nvSpPr>
        <p:spPr/>
        <p:txBody>
          <a:bodyPr>
            <a:normAutofit/>
          </a:bodyPr>
          <a:lstStyle/>
          <a:p>
            <a:r>
              <a:rPr lang="fa-IR" dirty="0" smtClean="0"/>
              <a:t>توافق محور</a:t>
            </a:r>
          </a:p>
          <a:p>
            <a:r>
              <a:rPr lang="fa-IR" dirty="0" smtClean="0"/>
              <a:t>نظر افراد مهم باشد</a:t>
            </a:r>
          </a:p>
          <a:p>
            <a:r>
              <a:rPr lang="fa-IR" dirty="0" smtClean="0"/>
              <a:t>جمع آوری افراد در یک مکان امکان پذیر نباشد</a:t>
            </a:r>
          </a:p>
          <a:p>
            <a:r>
              <a:rPr lang="fa-IR" dirty="0" smtClean="0"/>
              <a:t>مشخص شدن سوال اساسی</a:t>
            </a:r>
          </a:p>
          <a:p>
            <a:r>
              <a:rPr lang="fa-IR" dirty="0" smtClean="0"/>
              <a:t>شناسایی کارشناسان و صاحبنظران</a:t>
            </a:r>
          </a:p>
          <a:p>
            <a:r>
              <a:rPr lang="fa-IR" dirty="0" smtClean="0"/>
              <a:t>ارسال اولین سوال</a:t>
            </a:r>
          </a:p>
          <a:p>
            <a:r>
              <a:rPr lang="fa-IR" dirty="0" smtClean="0"/>
              <a:t>دریافت جوابها</a:t>
            </a:r>
          </a:p>
          <a:p>
            <a:r>
              <a:rPr lang="fa-IR" dirty="0" smtClean="0"/>
              <a:t>تجزیه و تحلیل وطرح سوال دیگر</a:t>
            </a:r>
          </a:p>
          <a:p>
            <a:r>
              <a:rPr lang="fa-IR" dirty="0" smtClean="0"/>
              <a:t>ادامه مرحله قبل تا در نیازها و اهداف به توافق برسند</a:t>
            </a:r>
            <a:endParaRPr lang="fa-IR" dirty="0"/>
          </a:p>
        </p:txBody>
      </p:sp>
    </p:spTree>
    <p:extLst>
      <p:ext uri="{BB962C8B-B14F-4D97-AF65-F5344CB8AC3E}">
        <p14:creationId xmlns:p14="http://schemas.microsoft.com/office/powerpoint/2010/main" val="331569473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تکنیک فیش بول</a:t>
            </a:r>
            <a:endParaRPr lang="fa-IR" dirty="0"/>
          </a:p>
        </p:txBody>
      </p:sp>
      <p:sp>
        <p:nvSpPr>
          <p:cNvPr id="3" name="Content Placeholder 2"/>
          <p:cNvSpPr>
            <a:spLocks noGrp="1"/>
          </p:cNvSpPr>
          <p:nvPr>
            <p:ph idx="1"/>
          </p:nvPr>
        </p:nvSpPr>
        <p:spPr/>
        <p:txBody>
          <a:bodyPr/>
          <a:lstStyle/>
          <a:p>
            <a:r>
              <a:rPr lang="fa-IR" dirty="0" smtClean="0"/>
              <a:t>توافق محور</a:t>
            </a:r>
          </a:p>
          <a:p>
            <a:r>
              <a:rPr lang="fa-IR" dirty="0" smtClean="0"/>
              <a:t>افراد در یک مکان گردهم می آیند</a:t>
            </a:r>
          </a:p>
          <a:p>
            <a:r>
              <a:rPr lang="fa-IR" dirty="0" smtClean="0"/>
              <a:t>موضوع برای نیاز سنجی مشخص می شود</a:t>
            </a:r>
          </a:p>
          <a:p>
            <a:r>
              <a:rPr lang="fa-IR" dirty="0" smtClean="0"/>
              <a:t>افراد مطلع دعوت می شوند</a:t>
            </a:r>
          </a:p>
          <a:p>
            <a:r>
              <a:rPr lang="fa-IR" dirty="0" smtClean="0"/>
              <a:t>مکان مناسب آماده می شود</a:t>
            </a:r>
          </a:p>
          <a:p>
            <a:r>
              <a:rPr lang="fa-IR" dirty="0" smtClean="0"/>
              <a:t>افراد به گروههای 6 تا 8نفره تقسیم می شوند</a:t>
            </a:r>
          </a:p>
          <a:p>
            <a:r>
              <a:rPr lang="fa-IR" dirty="0" smtClean="0"/>
              <a:t>نماینده ی گروهها مشخص می شود</a:t>
            </a:r>
          </a:p>
          <a:p>
            <a:r>
              <a:rPr lang="fa-IR" dirty="0" smtClean="0"/>
              <a:t>تا رسیدن به توافق بحث و بررسی صورت می گیرد</a:t>
            </a:r>
            <a:endParaRPr lang="fa-IR" dirty="0"/>
          </a:p>
        </p:txBody>
      </p:sp>
    </p:spTree>
    <p:extLst>
      <p:ext uri="{BB962C8B-B14F-4D97-AF65-F5344CB8AC3E}">
        <p14:creationId xmlns:p14="http://schemas.microsoft.com/office/powerpoint/2010/main" val="29849719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normAutofit/>
          </a:bodyPr>
          <a:lstStyle/>
          <a:p>
            <a:r>
              <a:rPr lang="fa-IR" sz="4100" dirty="0">
                <a:solidFill>
                  <a:srgbClr val="FFFF00"/>
                </a:solidFill>
                <a:latin typeface="Arial" pitchFamily="34" charset="0"/>
                <a:cs typeface="Arial" pitchFamily="34" charset="0"/>
              </a:rPr>
              <a:t>تعیین هدف در برنامه درسی</a:t>
            </a:r>
          </a:p>
        </p:txBody>
      </p:sp>
      <p:sp>
        <p:nvSpPr>
          <p:cNvPr id="3" name="Content Placeholder 2"/>
          <p:cNvSpPr>
            <a:spLocks noGrp="1"/>
          </p:cNvSpPr>
          <p:nvPr>
            <p:ph idx="1"/>
          </p:nvPr>
        </p:nvSpPr>
        <p:spPr/>
        <p:txBody>
          <a:bodyPr>
            <a:normAutofit/>
          </a:bodyPr>
          <a:lstStyle/>
          <a:p>
            <a:pPr marL="156472" indent="0" algn="just">
              <a:buNone/>
            </a:pPr>
            <a:r>
              <a:rPr lang="fa-IR" sz="2700" dirty="0" smtClean="0">
                <a:cs typeface="B Mitra" panose="00000400000000000000" pitchFamily="2" charset="-78"/>
              </a:rPr>
              <a:t>پس </a:t>
            </a:r>
            <a:r>
              <a:rPr lang="fa-IR" sz="2700" dirty="0">
                <a:cs typeface="B Mitra" panose="00000400000000000000" pitchFamily="2" charset="-78"/>
              </a:rPr>
              <a:t>از نیا زسنجی هدفهای برنامه درسی تعیین میشوند. </a:t>
            </a:r>
          </a:p>
          <a:p>
            <a:pPr marL="156472" indent="0" algn="just">
              <a:buNone/>
            </a:pPr>
            <a:endParaRPr lang="fa-IR" sz="2700" dirty="0">
              <a:cs typeface="B Mitra" panose="00000400000000000000" pitchFamily="2" charset="-78"/>
            </a:endParaRPr>
          </a:p>
          <a:p>
            <a:pPr marL="156472" indent="0" algn="just">
              <a:buNone/>
            </a:pPr>
            <a:r>
              <a:rPr lang="fa-IR" sz="2700" dirty="0">
                <a:cs typeface="B Mitra" panose="00000400000000000000" pitchFamily="2" charset="-78"/>
              </a:rPr>
              <a:t>هدف حد یادگیری است :وقتی برای دوره ابتدایی تحصیلی هدف تعیین می کنیم  حد یادگیری دانش آموزان این دوره را مشخص می سازیم</a:t>
            </a:r>
            <a:r>
              <a:rPr lang="fa-IR" sz="2700" dirty="0" smtClean="0">
                <a:cs typeface="B Mitra" panose="00000400000000000000" pitchFamily="2" charset="-78"/>
              </a:rPr>
              <a:t>.</a:t>
            </a:r>
          </a:p>
          <a:p>
            <a:pPr marL="156472" indent="0" algn="just">
              <a:buNone/>
            </a:pPr>
            <a:endParaRPr lang="fa-IR" sz="2700" dirty="0">
              <a:cs typeface="B Mitra" panose="00000400000000000000" pitchFamily="2" charset="-78"/>
            </a:endParaRPr>
          </a:p>
          <a:p>
            <a:pPr marL="156472" indent="0" algn="just">
              <a:buNone/>
            </a:pPr>
            <a:r>
              <a:rPr lang="fa-IR" sz="2700" dirty="0" smtClean="0">
                <a:cs typeface="B Mitra" panose="00000400000000000000" pitchFamily="2" charset="-78"/>
              </a:rPr>
              <a:t>عواملی که حد یادگیری را مشخص می کنند:</a:t>
            </a:r>
          </a:p>
          <a:p>
            <a:pPr marL="156472" indent="0" algn="just">
              <a:buNone/>
            </a:pPr>
            <a:r>
              <a:rPr lang="fa-IR" sz="2700" dirty="0" smtClean="0">
                <a:cs typeface="B Mitra" panose="00000400000000000000" pitchFamily="2" charset="-78"/>
              </a:rPr>
              <a:t>ماهیت یادگیرنده، زندگی اجتماعی،رشته علمی، نظام اعتقادی</a:t>
            </a:r>
            <a:endParaRPr lang="fa-IR" sz="2700" dirty="0">
              <a:cs typeface="B Mitra" panose="00000400000000000000" pitchFamily="2" charset="-78"/>
            </a:endParaRPr>
          </a:p>
        </p:txBody>
      </p:sp>
    </p:spTree>
    <p:extLst>
      <p:ext uri="{BB962C8B-B14F-4D97-AF65-F5344CB8AC3E}">
        <p14:creationId xmlns:p14="http://schemas.microsoft.com/office/powerpoint/2010/main" val="56479128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normAutofit/>
          </a:bodyPr>
          <a:lstStyle/>
          <a:p>
            <a:r>
              <a:rPr lang="fa-IR" sz="4100" dirty="0">
                <a:solidFill>
                  <a:srgbClr val="FFFF00"/>
                </a:solidFill>
                <a:latin typeface="Arial" pitchFamily="34" charset="0"/>
                <a:cs typeface="Arial" pitchFamily="34" charset="0"/>
              </a:rPr>
              <a:t>سطوح هدفها</a:t>
            </a:r>
          </a:p>
        </p:txBody>
      </p:sp>
      <p:sp>
        <p:nvSpPr>
          <p:cNvPr id="3" name="Content Placeholder 2"/>
          <p:cNvSpPr>
            <a:spLocks noGrp="1"/>
          </p:cNvSpPr>
          <p:nvPr>
            <p:ph idx="1"/>
          </p:nvPr>
        </p:nvSpPr>
        <p:spPr/>
        <p:txBody>
          <a:bodyPr>
            <a:normAutofit fontScale="25000" lnSpcReduction="20000"/>
          </a:bodyPr>
          <a:lstStyle/>
          <a:p>
            <a:pPr algn="just">
              <a:buFont typeface="Wingdings" pitchFamily="2" charset="2"/>
              <a:buChar char="Ø"/>
            </a:pPr>
            <a:endParaRPr lang="fa-IR" sz="2700" b="1" dirty="0"/>
          </a:p>
          <a:p>
            <a:pPr algn="just">
              <a:buFont typeface="Wingdings" pitchFamily="2" charset="2"/>
              <a:buChar char="Ø"/>
            </a:pPr>
            <a:endParaRPr lang="fa-IR" sz="2700" b="1" dirty="0"/>
          </a:p>
          <a:p>
            <a:pPr algn="just">
              <a:buFont typeface="Wingdings" pitchFamily="2" charset="2"/>
              <a:buChar char="Ø"/>
            </a:pPr>
            <a:r>
              <a:rPr lang="fa-IR" sz="11200" dirty="0">
                <a:cs typeface="B Mitra" panose="00000400000000000000" pitchFamily="2" charset="-78"/>
              </a:rPr>
              <a:t>هدفهای آرمانی که فیلسوفان ونظریه پردازان جامعه آنها را ارائه می دهند.</a:t>
            </a:r>
          </a:p>
          <a:p>
            <a:pPr algn="just">
              <a:buFont typeface="Wingdings" pitchFamily="2" charset="2"/>
              <a:buChar char="Ø"/>
            </a:pPr>
            <a:endParaRPr lang="fa-IR" sz="11200" dirty="0">
              <a:cs typeface="B Mitra" panose="00000400000000000000" pitchFamily="2" charset="-78"/>
            </a:endParaRPr>
          </a:p>
          <a:p>
            <a:pPr marL="156472" indent="0" algn="just">
              <a:buNone/>
            </a:pPr>
            <a:endParaRPr lang="fa-IR" sz="11200" dirty="0">
              <a:cs typeface="B Mitra" panose="00000400000000000000" pitchFamily="2" charset="-78"/>
            </a:endParaRPr>
          </a:p>
          <a:p>
            <a:pPr algn="just">
              <a:buFont typeface="Wingdings" pitchFamily="2" charset="2"/>
              <a:buChar char="Ø"/>
            </a:pPr>
            <a:r>
              <a:rPr lang="fa-IR" sz="11200" dirty="0">
                <a:cs typeface="B Mitra" panose="00000400000000000000" pitchFamily="2" charset="-78"/>
              </a:rPr>
              <a:t>مقاصد آموزشی که در مقایسه با هدفهای آرمانی کلیت کمتری دارند و میان مدت اند.</a:t>
            </a:r>
          </a:p>
          <a:p>
            <a:pPr algn="just">
              <a:buFont typeface="Wingdings" pitchFamily="2" charset="2"/>
              <a:buChar char="Ø"/>
            </a:pPr>
            <a:endParaRPr lang="fa-IR" sz="11200" dirty="0">
              <a:cs typeface="B Mitra" panose="00000400000000000000" pitchFamily="2" charset="-78"/>
            </a:endParaRPr>
          </a:p>
          <a:p>
            <a:pPr marL="156472" indent="0" algn="just">
              <a:buNone/>
            </a:pPr>
            <a:endParaRPr lang="fa-IR" sz="11200" dirty="0">
              <a:cs typeface="B Mitra" panose="00000400000000000000" pitchFamily="2" charset="-78"/>
            </a:endParaRPr>
          </a:p>
          <a:p>
            <a:pPr algn="just">
              <a:buFont typeface="Wingdings" pitchFamily="2" charset="2"/>
              <a:buChar char="Ø"/>
            </a:pPr>
            <a:r>
              <a:rPr lang="fa-IR" sz="11200" dirty="0">
                <a:cs typeface="B Mitra" panose="00000400000000000000" pitchFamily="2" charset="-78"/>
              </a:rPr>
              <a:t>هدفهای جزئی که وظایف مختص فرایند یاد دهی –یادگیری را بیان میکنند.</a:t>
            </a:r>
          </a:p>
        </p:txBody>
      </p:sp>
    </p:spTree>
    <p:extLst>
      <p:ext uri="{BB962C8B-B14F-4D97-AF65-F5344CB8AC3E}">
        <p14:creationId xmlns:p14="http://schemas.microsoft.com/office/powerpoint/2010/main" val="164743413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normAutofit/>
          </a:bodyPr>
          <a:lstStyle/>
          <a:p>
            <a:r>
              <a:rPr lang="fa-IR" sz="4100" dirty="0">
                <a:solidFill>
                  <a:srgbClr val="FFFF00"/>
                </a:solidFill>
                <a:latin typeface="Arial" pitchFamily="34" charset="0"/>
                <a:cs typeface="Arial" pitchFamily="34" charset="0"/>
              </a:rPr>
              <a:t>منابع تعیین هدف</a:t>
            </a:r>
          </a:p>
        </p:txBody>
      </p:sp>
      <p:sp>
        <p:nvSpPr>
          <p:cNvPr id="3" name="Content Placeholder 2"/>
          <p:cNvSpPr>
            <a:spLocks noGrp="1"/>
          </p:cNvSpPr>
          <p:nvPr>
            <p:ph idx="1"/>
          </p:nvPr>
        </p:nvSpPr>
        <p:spPr>
          <a:xfrm>
            <a:off x="712892" y="2382650"/>
            <a:ext cx="7423299" cy="5180199"/>
          </a:xfrm>
        </p:spPr>
        <p:txBody>
          <a:bodyPr>
            <a:noAutofit/>
          </a:bodyPr>
          <a:lstStyle/>
          <a:p>
            <a:pPr algn="just">
              <a:lnSpc>
                <a:spcPct val="250000"/>
              </a:lnSpc>
              <a:buFont typeface="Wingdings" pitchFamily="2" charset="2"/>
              <a:buChar char="Ø"/>
            </a:pPr>
            <a:r>
              <a:rPr lang="fa-IR" sz="2400" b="1" dirty="0" smtClean="0">
                <a:cs typeface="B Mitra" panose="00000400000000000000" pitchFamily="2" charset="-78"/>
              </a:rPr>
              <a:t>نظام اعتقادی </a:t>
            </a:r>
            <a:r>
              <a:rPr lang="fa-IR" sz="2400" b="1" dirty="0">
                <a:cs typeface="B Mitra" panose="00000400000000000000" pitchFamily="2" charset="-78"/>
              </a:rPr>
              <a:t>و ارزشی</a:t>
            </a:r>
          </a:p>
          <a:p>
            <a:pPr algn="just">
              <a:lnSpc>
                <a:spcPct val="250000"/>
              </a:lnSpc>
              <a:buFont typeface="Wingdings" pitchFamily="2" charset="2"/>
              <a:buChar char="Ø"/>
            </a:pPr>
            <a:r>
              <a:rPr lang="fa-IR" sz="2400" b="1" dirty="0">
                <a:cs typeface="B Mitra" panose="00000400000000000000" pitchFamily="2" charset="-78"/>
              </a:rPr>
              <a:t>ماهیت یادگیری </a:t>
            </a:r>
          </a:p>
          <a:p>
            <a:pPr algn="just">
              <a:lnSpc>
                <a:spcPct val="250000"/>
              </a:lnSpc>
              <a:buFont typeface="Wingdings" pitchFamily="2" charset="2"/>
              <a:buChar char="Ø"/>
            </a:pPr>
            <a:r>
              <a:rPr lang="fa-IR" sz="2400" b="1" dirty="0">
                <a:cs typeface="B Mitra" panose="00000400000000000000" pitchFamily="2" charset="-78"/>
              </a:rPr>
              <a:t>ماهیت جامعه</a:t>
            </a:r>
          </a:p>
          <a:p>
            <a:pPr algn="just">
              <a:lnSpc>
                <a:spcPct val="250000"/>
              </a:lnSpc>
              <a:buFont typeface="Wingdings" pitchFamily="2" charset="2"/>
              <a:buChar char="Ø"/>
            </a:pPr>
            <a:r>
              <a:rPr lang="fa-IR" sz="2400" b="1" dirty="0">
                <a:cs typeface="B Mitra" panose="00000400000000000000" pitchFamily="2" charset="-78"/>
              </a:rPr>
              <a:t>ماهیت یاد گیرنده</a:t>
            </a:r>
          </a:p>
          <a:p>
            <a:pPr algn="just">
              <a:lnSpc>
                <a:spcPct val="250000"/>
              </a:lnSpc>
              <a:buFont typeface="Wingdings" pitchFamily="2" charset="2"/>
              <a:buChar char="Ø"/>
            </a:pPr>
            <a:r>
              <a:rPr lang="fa-IR" sz="2400" b="1" dirty="0">
                <a:cs typeface="B Mitra" panose="00000400000000000000" pitchFamily="2" charset="-78"/>
              </a:rPr>
              <a:t>ماهیت دانش</a:t>
            </a:r>
          </a:p>
        </p:txBody>
      </p:sp>
    </p:spTree>
    <p:extLst>
      <p:ext uri="{BB962C8B-B14F-4D97-AF65-F5344CB8AC3E}">
        <p14:creationId xmlns:p14="http://schemas.microsoft.com/office/powerpoint/2010/main" val="2707968785"/>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نظام اعتقادی و ارزشی</a:t>
            </a:r>
            <a:endParaRPr lang="fa-IR" dirty="0"/>
          </a:p>
        </p:txBody>
      </p:sp>
      <p:sp>
        <p:nvSpPr>
          <p:cNvPr id="3" name="Content Placeholder 2"/>
          <p:cNvSpPr>
            <a:spLocks noGrp="1"/>
          </p:cNvSpPr>
          <p:nvPr>
            <p:ph idx="1"/>
          </p:nvPr>
        </p:nvSpPr>
        <p:spPr/>
        <p:txBody>
          <a:bodyPr/>
          <a:lstStyle/>
          <a:p>
            <a:r>
              <a:rPr lang="fa-IR" dirty="0" smtClean="0"/>
              <a:t>چهار دیدگاه فلسفی که بیشترین تاثیر را در بنامه درسی داشته اند:</a:t>
            </a:r>
          </a:p>
          <a:p>
            <a:r>
              <a:rPr lang="fa-IR" dirty="0" smtClean="0"/>
              <a:t>ماهیت گرایی:هدفش تسلط بر مفاهیم اساسی است</a:t>
            </a:r>
          </a:p>
          <a:p>
            <a:r>
              <a:rPr lang="fa-IR" dirty="0" smtClean="0"/>
              <a:t>پایدارگرایی:هدفش پرورش عقل است</a:t>
            </a:r>
          </a:p>
          <a:p>
            <a:r>
              <a:rPr lang="fa-IR" dirty="0" smtClean="0"/>
              <a:t>پیشرفت گرایی:توسعه زندگی اجتماعی ودموکراتیک</a:t>
            </a:r>
          </a:p>
          <a:p>
            <a:r>
              <a:rPr lang="fa-IR" dirty="0" smtClean="0"/>
              <a:t>بازسازی گرایی:توسعه و بارسازی جامعه،تغییر و اصلاح اجتماعی</a:t>
            </a:r>
            <a:endParaRPr lang="fa-IR" dirty="0"/>
          </a:p>
        </p:txBody>
      </p:sp>
    </p:spTree>
    <p:extLst>
      <p:ext uri="{BB962C8B-B14F-4D97-AF65-F5344CB8AC3E}">
        <p14:creationId xmlns:p14="http://schemas.microsoft.com/office/powerpoint/2010/main" val="79352923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ماهیت یادگیری</a:t>
            </a:r>
            <a:endParaRPr lang="fa-IR" dirty="0"/>
          </a:p>
        </p:txBody>
      </p:sp>
      <p:sp>
        <p:nvSpPr>
          <p:cNvPr id="3" name="Content Placeholder 2"/>
          <p:cNvSpPr>
            <a:spLocks noGrp="1"/>
          </p:cNvSpPr>
          <p:nvPr>
            <p:ph idx="1"/>
          </p:nvPr>
        </p:nvSpPr>
        <p:spPr/>
        <p:txBody>
          <a:bodyPr/>
          <a:lstStyle/>
          <a:p>
            <a:r>
              <a:rPr lang="fa-IR" dirty="0" smtClean="0"/>
              <a:t>بررسی سه نظریه یادگیری و تاثیرشان در برنامه درسی که عبارتند:</a:t>
            </a:r>
          </a:p>
          <a:p>
            <a:r>
              <a:rPr lang="fa-IR" dirty="0" smtClean="0"/>
              <a:t>نظریه های رفتارگرایی(محرک و پاسخ)</a:t>
            </a:r>
          </a:p>
          <a:p>
            <a:r>
              <a:rPr lang="fa-IR" dirty="0" smtClean="0"/>
              <a:t>نظریه های شناخت گرایی(گشتالت، میدان ادراکی)</a:t>
            </a:r>
          </a:p>
          <a:p>
            <a:r>
              <a:rPr lang="fa-IR" dirty="0" smtClean="0"/>
              <a:t>نظریه اجتماعی</a:t>
            </a:r>
            <a:endParaRPr lang="fa-IR" dirty="0"/>
          </a:p>
        </p:txBody>
      </p:sp>
    </p:spTree>
    <p:extLst>
      <p:ext uri="{BB962C8B-B14F-4D97-AF65-F5344CB8AC3E}">
        <p14:creationId xmlns:p14="http://schemas.microsoft.com/office/powerpoint/2010/main" val="199964012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کاربرد نظریه ها در برنامه درسی</a:t>
            </a:r>
            <a:endParaRPr lang="fa-IR" dirty="0"/>
          </a:p>
        </p:txBody>
      </p:sp>
      <p:sp>
        <p:nvSpPr>
          <p:cNvPr id="3" name="Content Placeholder 2"/>
          <p:cNvSpPr>
            <a:spLocks noGrp="1"/>
          </p:cNvSpPr>
          <p:nvPr>
            <p:ph idx="1"/>
          </p:nvPr>
        </p:nvSpPr>
        <p:spPr/>
        <p:txBody>
          <a:bodyPr/>
          <a:lstStyle/>
          <a:p>
            <a:r>
              <a:rPr lang="fa-IR" dirty="0" smtClean="0"/>
              <a:t>همانند سازی</a:t>
            </a:r>
          </a:p>
          <a:p>
            <a:r>
              <a:rPr lang="fa-IR" dirty="0" smtClean="0"/>
              <a:t>کسب</a:t>
            </a:r>
          </a:p>
          <a:p>
            <a:r>
              <a:rPr lang="fa-IR" dirty="0" smtClean="0"/>
              <a:t>ویژگی های فرهنگی</a:t>
            </a:r>
          </a:p>
          <a:p>
            <a:r>
              <a:rPr lang="fa-IR" dirty="0" smtClean="0"/>
              <a:t>روش های افزایش قدرت انتقال</a:t>
            </a:r>
          </a:p>
          <a:p>
            <a:r>
              <a:rPr lang="fa-IR" dirty="0" smtClean="0"/>
              <a:t>اشتیاق به یادگیری و دانش</a:t>
            </a:r>
            <a:endParaRPr lang="fa-IR" dirty="0"/>
          </a:p>
        </p:txBody>
      </p:sp>
    </p:spTree>
    <p:extLst>
      <p:ext uri="{BB962C8B-B14F-4D97-AF65-F5344CB8AC3E}">
        <p14:creationId xmlns:p14="http://schemas.microsoft.com/office/powerpoint/2010/main" val="363224695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6234007" cy="1456549"/>
          </a:xfrm>
          <a:solidFill>
            <a:schemeClr val="accent2"/>
          </a:solidFill>
        </p:spPr>
        <p:txBody>
          <a:bodyPr>
            <a:normAutofit/>
          </a:bodyPr>
          <a:lstStyle/>
          <a:p>
            <a:r>
              <a:rPr lang="fa-IR" sz="4100" dirty="0">
                <a:solidFill>
                  <a:srgbClr val="FFFF00"/>
                </a:solidFill>
                <a:latin typeface="Arial" pitchFamily="34" charset="0"/>
                <a:cs typeface="Arial" pitchFamily="34" charset="0"/>
              </a:rPr>
              <a:t>عناصر برنامه درسی</a:t>
            </a:r>
          </a:p>
        </p:txBody>
      </p:sp>
      <p:sp>
        <p:nvSpPr>
          <p:cNvPr id="3" name="Content Placeholder 2"/>
          <p:cNvSpPr>
            <a:spLocks noGrp="1"/>
          </p:cNvSpPr>
          <p:nvPr>
            <p:ph idx="1"/>
          </p:nvPr>
        </p:nvSpPr>
        <p:spPr>
          <a:xfrm>
            <a:off x="712892" y="1571625"/>
            <a:ext cx="8139008" cy="5715000"/>
          </a:xfrm>
        </p:spPr>
        <p:txBody>
          <a:bodyPr>
            <a:noAutofit/>
          </a:bodyPr>
          <a:lstStyle/>
          <a:p>
            <a:pPr algn="just">
              <a:buFont typeface="Wingdings" pitchFamily="2" charset="2"/>
              <a:buChar char="Ø"/>
            </a:pPr>
            <a:r>
              <a:rPr lang="fa-IR" sz="2400" b="1" dirty="0">
                <a:cs typeface="B Mitra" panose="00000400000000000000" pitchFamily="2" charset="-78"/>
              </a:rPr>
              <a:t> هدف</a:t>
            </a:r>
          </a:p>
          <a:p>
            <a:pPr marL="156472" indent="0" algn="just">
              <a:buNone/>
            </a:pP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محتوا</a:t>
            </a:r>
          </a:p>
          <a:p>
            <a:pPr marL="156472" indent="0" algn="just">
              <a:buNone/>
            </a:pP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روش</a:t>
            </a:r>
          </a:p>
          <a:p>
            <a:pPr marL="156472" indent="0" algn="just">
              <a:buNone/>
            </a:pPr>
            <a:endParaRPr lang="fa-IR" sz="2400" b="1" dirty="0">
              <a:cs typeface="B Mitra" panose="00000400000000000000" pitchFamily="2" charset="-78"/>
            </a:endParaRPr>
          </a:p>
          <a:p>
            <a:pPr algn="just">
              <a:buFont typeface="Wingdings" pitchFamily="2" charset="2"/>
              <a:buChar char="Ø"/>
            </a:pPr>
            <a:r>
              <a:rPr lang="fa-IR" sz="2400" b="1" dirty="0">
                <a:cs typeface="B Mitra" panose="00000400000000000000" pitchFamily="2" charset="-78"/>
              </a:rPr>
              <a:t> ارزشیابی</a:t>
            </a:r>
          </a:p>
          <a:p>
            <a:pPr marL="156472" indent="0" algn="just">
              <a:buNone/>
            </a:pPr>
            <a:endParaRPr lang="fa-IR" sz="2400" b="1" dirty="0">
              <a:cs typeface="B Mitra" panose="00000400000000000000" pitchFamily="2" charset="-78"/>
            </a:endParaRPr>
          </a:p>
          <a:p>
            <a:pPr marL="156472" indent="0" algn="just">
              <a:buNone/>
            </a:pPr>
            <a:r>
              <a:rPr lang="fa-IR" sz="2400" b="1" dirty="0">
                <a:cs typeface="B Mitra" panose="00000400000000000000" pitchFamily="2" charset="-78"/>
              </a:rPr>
              <a:t>برنامه درسی عناصر و اجزای دیگری هم دارد که با توجه به عناصر اصلی تعیین می شوند ودر کیفیت عناصر اصلی هم تاثیر دارند. مثل عکسها، جداول، نمودارها، فعالیتها و طرحهای جزئی تر که به قصد تقویت وتحکیم یادگیری وهمسو با عناصر اصلی پیش بینی می شوند.</a:t>
            </a:r>
          </a:p>
        </p:txBody>
      </p:sp>
    </p:spTree>
    <p:extLst>
      <p:ext uri="{BB962C8B-B14F-4D97-AF65-F5344CB8AC3E}">
        <p14:creationId xmlns:p14="http://schemas.microsoft.com/office/powerpoint/2010/main" val="364069885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ماهیت جامعه</a:t>
            </a:r>
            <a:endParaRPr lang="fa-IR" dirty="0"/>
          </a:p>
        </p:txBody>
      </p:sp>
      <p:sp>
        <p:nvSpPr>
          <p:cNvPr id="3" name="Content Placeholder 2"/>
          <p:cNvSpPr>
            <a:spLocks noGrp="1"/>
          </p:cNvSpPr>
          <p:nvPr>
            <p:ph idx="1"/>
          </p:nvPr>
        </p:nvSpPr>
        <p:spPr/>
        <p:txBody>
          <a:bodyPr/>
          <a:lstStyle/>
          <a:p>
            <a:r>
              <a:rPr lang="fa-IR" dirty="0" smtClean="0"/>
              <a:t>یکی از وظایف برنامه درسی رفع نیازهای جامعه است</a:t>
            </a:r>
          </a:p>
          <a:p>
            <a:r>
              <a:rPr lang="fa-IR" dirty="0" smtClean="0"/>
              <a:t>در مطالعه و بررسی جامعه ، هم نیازهای آنی باید توجه کرد و هم به تغییر و تحولات مستمر ، به ویژه تحولات ناشی از پیشرفت علوم و تکنولوژی</a:t>
            </a:r>
          </a:p>
          <a:p>
            <a:r>
              <a:rPr lang="fa-IR" dirty="0" smtClean="0"/>
              <a:t>انتخاب هدفهای برنامه درسی بر اساس تغییرات اساسی در حال وقوع جامعه</a:t>
            </a:r>
            <a:endParaRPr lang="fa-IR" dirty="0"/>
          </a:p>
        </p:txBody>
      </p:sp>
    </p:spTree>
    <p:extLst>
      <p:ext uri="{BB962C8B-B14F-4D97-AF65-F5344CB8AC3E}">
        <p14:creationId xmlns:p14="http://schemas.microsoft.com/office/powerpoint/2010/main" val="418851451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ماهیت یادگیرنده</a:t>
            </a:r>
            <a:endParaRPr lang="fa-IR" dirty="0"/>
          </a:p>
        </p:txBody>
      </p:sp>
      <p:sp>
        <p:nvSpPr>
          <p:cNvPr id="3" name="Content Placeholder 2"/>
          <p:cNvSpPr>
            <a:spLocks noGrp="1"/>
          </p:cNvSpPr>
          <p:nvPr>
            <p:ph idx="1"/>
          </p:nvPr>
        </p:nvSpPr>
        <p:spPr/>
        <p:txBody>
          <a:bodyPr/>
          <a:lstStyle/>
          <a:p>
            <a:r>
              <a:rPr lang="fa-IR" dirty="0" smtClean="0"/>
              <a:t>توجه به </a:t>
            </a:r>
          </a:p>
          <a:p>
            <a:r>
              <a:rPr lang="fa-IR" dirty="0" smtClean="0"/>
              <a:t>توانایی های ذهنی یادگیرنده</a:t>
            </a:r>
          </a:p>
          <a:p>
            <a:r>
              <a:rPr lang="fa-IR" dirty="0" smtClean="0"/>
              <a:t>علایق و نیازهای یادگیرنده</a:t>
            </a:r>
          </a:p>
          <a:p>
            <a:r>
              <a:rPr lang="fa-IR" dirty="0" smtClean="0"/>
              <a:t>ابعاد اساسی شخصیت</a:t>
            </a:r>
            <a:endParaRPr lang="fa-IR" dirty="0"/>
          </a:p>
        </p:txBody>
      </p:sp>
    </p:spTree>
    <p:extLst>
      <p:ext uri="{BB962C8B-B14F-4D97-AF65-F5344CB8AC3E}">
        <p14:creationId xmlns:p14="http://schemas.microsoft.com/office/powerpoint/2010/main" val="69528974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ماهیت دانش </a:t>
            </a:r>
            <a:endParaRPr lang="fa-IR" dirty="0"/>
          </a:p>
        </p:txBody>
      </p:sp>
      <p:sp>
        <p:nvSpPr>
          <p:cNvPr id="3" name="Content Placeholder 2"/>
          <p:cNvSpPr>
            <a:spLocks noGrp="1"/>
          </p:cNvSpPr>
          <p:nvPr>
            <p:ph idx="1"/>
          </p:nvPr>
        </p:nvSpPr>
        <p:spPr/>
        <p:txBody>
          <a:bodyPr/>
          <a:lstStyle/>
          <a:p>
            <a:r>
              <a:rPr lang="fa-IR" dirty="0" smtClean="0"/>
              <a:t>هر برنامه درسی با یکی از رشته های علمی در ارتباط است ابعاد رشته های علمی که باید مورد توجه قرار گیرد:</a:t>
            </a:r>
          </a:p>
          <a:p>
            <a:r>
              <a:rPr lang="fa-IR" dirty="0" smtClean="0"/>
              <a:t>مفاهیم و اصول</a:t>
            </a:r>
          </a:p>
          <a:p>
            <a:r>
              <a:rPr lang="fa-IR" dirty="0" smtClean="0"/>
              <a:t>مهارت ها و نگرش ها</a:t>
            </a:r>
          </a:p>
          <a:p>
            <a:r>
              <a:rPr lang="fa-IR" dirty="0" smtClean="0"/>
              <a:t>روش تحقیق خاص</a:t>
            </a:r>
          </a:p>
          <a:p>
            <a:r>
              <a:rPr lang="fa-IR" dirty="0" smtClean="0"/>
              <a:t>هدف های خاص</a:t>
            </a:r>
            <a:endParaRPr lang="fa-IR" dirty="0"/>
          </a:p>
        </p:txBody>
      </p:sp>
    </p:spTree>
    <p:extLst>
      <p:ext uri="{BB962C8B-B14F-4D97-AF65-F5344CB8AC3E}">
        <p14:creationId xmlns:p14="http://schemas.microsoft.com/office/powerpoint/2010/main" val="537255012"/>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normAutofit/>
          </a:bodyPr>
          <a:lstStyle/>
          <a:p>
            <a:r>
              <a:rPr lang="fa-IR" sz="4100" dirty="0">
                <a:solidFill>
                  <a:srgbClr val="FFFF00"/>
                </a:solidFill>
                <a:latin typeface="Arial" pitchFamily="34" charset="0"/>
                <a:cs typeface="Arial" pitchFamily="34" charset="0"/>
              </a:rPr>
              <a:t>حیطه های هدف</a:t>
            </a:r>
          </a:p>
        </p:txBody>
      </p:sp>
      <p:sp>
        <p:nvSpPr>
          <p:cNvPr id="3" name="Content Placeholder 2"/>
          <p:cNvSpPr>
            <a:spLocks noGrp="1"/>
          </p:cNvSpPr>
          <p:nvPr>
            <p:ph idx="1"/>
          </p:nvPr>
        </p:nvSpPr>
        <p:spPr/>
        <p:txBody>
          <a:bodyPr>
            <a:normAutofit fontScale="92500" lnSpcReduction="20000"/>
          </a:bodyPr>
          <a:lstStyle/>
          <a:p>
            <a:pPr algn="just">
              <a:buFont typeface="Wingdings" pitchFamily="2" charset="2"/>
              <a:buChar char="Ø"/>
            </a:pPr>
            <a:r>
              <a:rPr lang="fa-IR" sz="2700" b="1" dirty="0">
                <a:cs typeface="B Mitra" panose="00000400000000000000" pitchFamily="2" charset="-78"/>
              </a:rPr>
              <a:t>مفاهیم واطلاعات</a:t>
            </a:r>
          </a:p>
          <a:p>
            <a:pPr marL="156472" indent="0" algn="just">
              <a:buNone/>
            </a:pPr>
            <a:endParaRPr lang="fa-IR" sz="2700" b="1" dirty="0">
              <a:cs typeface="B Mitra" panose="00000400000000000000" pitchFamily="2" charset="-78"/>
            </a:endParaRPr>
          </a:p>
          <a:p>
            <a:pPr algn="just">
              <a:buFont typeface="Wingdings" pitchFamily="2" charset="2"/>
              <a:buChar char="Ø"/>
            </a:pPr>
            <a:r>
              <a:rPr lang="fa-IR" sz="2700" b="1" dirty="0">
                <a:cs typeface="B Mitra" panose="00000400000000000000" pitchFamily="2" charset="-78"/>
              </a:rPr>
              <a:t>مهارتهای شناختی  که تمام تواناییهای ذهنی وفکری مورد نظر برنامه ریز را در بر می گیرد.</a:t>
            </a:r>
          </a:p>
          <a:p>
            <a:pPr algn="just">
              <a:buFont typeface="Wingdings" pitchFamily="2" charset="2"/>
              <a:buChar char="Ø"/>
            </a:pPr>
            <a:endParaRPr lang="fa-IR" sz="2700" b="1" dirty="0">
              <a:cs typeface="B Mitra" panose="00000400000000000000" pitchFamily="2" charset="-78"/>
            </a:endParaRPr>
          </a:p>
          <a:p>
            <a:pPr algn="just">
              <a:buFont typeface="Wingdings" pitchFamily="2" charset="2"/>
              <a:buChar char="Ø"/>
            </a:pPr>
            <a:r>
              <a:rPr lang="fa-IR" sz="2700" b="1" dirty="0">
                <a:cs typeface="B Mitra" panose="00000400000000000000" pitchFamily="2" charset="-78"/>
              </a:rPr>
              <a:t>روانی – حرکتی که آن بخش از انتظارات است که به هماهنگی بین روان وعضو یا اعضایی از بدن مربوط میشود.</a:t>
            </a:r>
          </a:p>
          <a:p>
            <a:pPr algn="just">
              <a:buFont typeface="Wingdings" pitchFamily="2" charset="2"/>
              <a:buChar char="Ø"/>
            </a:pPr>
            <a:endParaRPr lang="fa-IR" sz="2700" b="1" dirty="0">
              <a:cs typeface="B Mitra" panose="00000400000000000000" pitchFamily="2" charset="-78"/>
            </a:endParaRPr>
          </a:p>
          <a:p>
            <a:pPr algn="just">
              <a:buFont typeface="Wingdings" pitchFamily="2" charset="2"/>
              <a:buChar char="Ø"/>
            </a:pPr>
            <a:r>
              <a:rPr lang="fa-IR" sz="2700" b="1" dirty="0">
                <a:cs typeface="B Mitra" panose="00000400000000000000" pitchFamily="2" charset="-78"/>
              </a:rPr>
              <a:t>گرایشها وارزشها که شناختهای گرایشی وارزشی ،تاثیرات عاطفی وباورها وعقاید مورد انتظار را در بر می گیرد.</a:t>
            </a:r>
          </a:p>
          <a:p>
            <a:pPr algn="just">
              <a:buFont typeface="Wingdings" pitchFamily="2" charset="2"/>
              <a:buChar char="Ø"/>
            </a:pPr>
            <a:endParaRPr lang="fa-IR" sz="2700" b="1" dirty="0"/>
          </a:p>
        </p:txBody>
      </p:sp>
    </p:spTree>
    <p:extLst>
      <p:ext uri="{BB962C8B-B14F-4D97-AF65-F5344CB8AC3E}">
        <p14:creationId xmlns:p14="http://schemas.microsoft.com/office/powerpoint/2010/main" val="203497241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بیان هدف</a:t>
            </a:r>
            <a:endParaRPr lang="fa-IR" dirty="0"/>
          </a:p>
        </p:txBody>
      </p:sp>
      <p:sp>
        <p:nvSpPr>
          <p:cNvPr id="3" name="Content Placeholder 2"/>
          <p:cNvSpPr>
            <a:spLocks noGrp="1"/>
          </p:cNvSpPr>
          <p:nvPr>
            <p:ph idx="1"/>
          </p:nvPr>
        </p:nvSpPr>
        <p:spPr/>
        <p:txBody>
          <a:bodyPr/>
          <a:lstStyle/>
          <a:p>
            <a:r>
              <a:rPr lang="fa-IR" dirty="0" smtClean="0"/>
              <a:t>هنگامی که هدف کسب مهارت های توصیف پذیر باشد برای بیان هدف  استفاده از هدف های رفتاری قابل اعتماد است</a:t>
            </a:r>
          </a:p>
          <a:p>
            <a:r>
              <a:rPr lang="fa-IR" dirty="0" smtClean="0"/>
              <a:t>نمی توان همه هدفهای یادگیری را به این صورت بیان کرد بلکه باید هدفهای دیگری مد نظر قرار داد </a:t>
            </a:r>
          </a:p>
          <a:p>
            <a:r>
              <a:rPr lang="fa-IR" dirty="0" smtClean="0"/>
              <a:t>آیزنر هدف حل مسئله و نتایج یادگیری را بیان می کند</a:t>
            </a:r>
            <a:endParaRPr lang="fa-IR" dirty="0"/>
          </a:p>
        </p:txBody>
      </p:sp>
    </p:spTree>
    <p:extLst>
      <p:ext uri="{BB962C8B-B14F-4D97-AF65-F5344CB8AC3E}">
        <p14:creationId xmlns:p14="http://schemas.microsoft.com/office/powerpoint/2010/main" val="355560996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تحقق اهداف </a:t>
            </a:r>
            <a:endParaRPr lang="fa-IR" dirty="0"/>
          </a:p>
        </p:txBody>
      </p:sp>
      <p:sp>
        <p:nvSpPr>
          <p:cNvPr id="3" name="Content Placeholder 2"/>
          <p:cNvSpPr>
            <a:spLocks noGrp="1"/>
          </p:cNvSpPr>
          <p:nvPr>
            <p:ph idx="1"/>
          </p:nvPr>
        </p:nvSpPr>
        <p:spPr/>
        <p:txBody>
          <a:bodyPr/>
          <a:lstStyle/>
          <a:p>
            <a:r>
              <a:rPr lang="fa-IR" dirty="0" smtClean="0"/>
              <a:t>مدرسه تنها محل تحقق اهداف نیست</a:t>
            </a:r>
          </a:p>
          <a:p>
            <a:r>
              <a:rPr lang="fa-IR" dirty="0" smtClean="0"/>
              <a:t>فرد از همه جا فرا می گیرد</a:t>
            </a:r>
          </a:p>
          <a:p>
            <a:r>
              <a:rPr lang="fa-IR" dirty="0" smtClean="0"/>
              <a:t>غنای تجربیات موجب یادگیری عمیق می شود</a:t>
            </a:r>
          </a:p>
          <a:p>
            <a:r>
              <a:rPr lang="fa-IR" dirty="0" smtClean="0"/>
              <a:t>دیدن بیش از شنیدن موثر است</a:t>
            </a:r>
          </a:p>
          <a:p>
            <a:r>
              <a:rPr lang="fa-IR" dirty="0" smtClean="0"/>
              <a:t>پژوهشگری شیوه موثر تحقق هدف هاست</a:t>
            </a:r>
            <a:endParaRPr lang="fa-IR" dirty="0"/>
          </a:p>
        </p:txBody>
      </p:sp>
    </p:spTree>
    <p:extLst>
      <p:ext uri="{BB962C8B-B14F-4D97-AF65-F5344CB8AC3E}">
        <p14:creationId xmlns:p14="http://schemas.microsoft.com/office/powerpoint/2010/main" val="1971543894"/>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رابطه هدف با زمان</a:t>
            </a:r>
            <a:endParaRPr lang="fa-IR" dirty="0"/>
          </a:p>
        </p:txBody>
      </p:sp>
      <p:sp>
        <p:nvSpPr>
          <p:cNvPr id="3" name="Content Placeholder 2"/>
          <p:cNvSpPr>
            <a:spLocks noGrp="1"/>
          </p:cNvSpPr>
          <p:nvPr>
            <p:ph idx="1"/>
          </p:nvPr>
        </p:nvSpPr>
        <p:spPr/>
        <p:txBody>
          <a:bodyPr/>
          <a:lstStyle/>
          <a:p>
            <a:r>
              <a:rPr lang="fa-IR" dirty="0" smtClean="0"/>
              <a:t>اگر برنامه درسی صرفا به گذشته گرایش داشته باشد افراد را کاملا ایستا پرورش می دهد</a:t>
            </a:r>
          </a:p>
          <a:p>
            <a:r>
              <a:rPr lang="fa-IR" dirty="0" smtClean="0"/>
              <a:t>اگر فقط بر حال تاکیید کندافرادی طالب روزمرگی و علاقمند به تامین نیازهای آتی شکل خواهد داد</a:t>
            </a:r>
          </a:p>
          <a:p>
            <a:r>
              <a:rPr lang="fa-IR" dirty="0" smtClean="0"/>
              <a:t>اگر صرفا آینده را در نظر بگیرد افرادی آرمان گرا و گسسته از واقعیت تربیت می کند</a:t>
            </a:r>
          </a:p>
          <a:p>
            <a:r>
              <a:rPr lang="fa-IR" smtClean="0"/>
              <a:t>در نتیچه در تعیین هدف های تربیتی برنامه درسی باید نیازهای آنی و آتی افراد توجه شود</a:t>
            </a:r>
            <a:endParaRPr lang="fa-IR"/>
          </a:p>
        </p:txBody>
      </p:sp>
    </p:spTree>
    <p:extLst>
      <p:ext uri="{BB962C8B-B14F-4D97-AF65-F5344CB8AC3E}">
        <p14:creationId xmlns:p14="http://schemas.microsoft.com/office/powerpoint/2010/main" val="3916202646"/>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t>تعریف کلی برنامه ریزی درسی ابتدایی</a:t>
            </a:r>
          </a:p>
        </p:txBody>
      </p:sp>
      <p:sp>
        <p:nvSpPr>
          <p:cNvPr id="3" name="Content Placeholder 2"/>
          <p:cNvSpPr>
            <a:spLocks noGrp="1"/>
          </p:cNvSpPr>
          <p:nvPr>
            <p:ph idx="1"/>
          </p:nvPr>
        </p:nvSpPr>
        <p:spPr/>
        <p:txBody>
          <a:bodyPr/>
          <a:lstStyle/>
          <a:p>
            <a:r>
              <a:rPr lang="fa-IR" dirty="0"/>
              <a:t>شامل تجاربی است که کودکان ازطریق آن به خود شکوفایی می رسند.و یادمی گیرند درساخت جامعه خود رامشارکت کنند </a:t>
            </a:r>
            <a:r>
              <a:rPr lang="fa-IR" dirty="0" smtClean="0"/>
              <a:t>.</a:t>
            </a:r>
          </a:p>
          <a:p>
            <a:pPr marL="156473" indent="0">
              <a:buNone/>
            </a:pPr>
            <a:endParaRPr lang="fa-IR" dirty="0"/>
          </a:p>
          <a:p>
            <a:pPr marL="156473" indent="0">
              <a:buNone/>
            </a:pPr>
            <a:endParaRPr lang="fa-IR" dirty="0" smtClean="0"/>
          </a:p>
          <a:p>
            <a:pPr marL="156473" indent="0" algn="ctr">
              <a:buNone/>
            </a:pPr>
            <a:r>
              <a:rPr lang="fa-IR" dirty="0" smtClean="0"/>
              <a:t>(این مبحث از منبع  برنامه ریزی درسی برای مدارس ابتدایی هزاره</a:t>
            </a:r>
            <a:endParaRPr lang="fa-IR" dirty="0"/>
          </a:p>
          <a:p>
            <a:pPr marL="156473" indent="0">
              <a:buNone/>
            </a:pPr>
            <a:r>
              <a:rPr lang="fa-IR" dirty="0" smtClean="0"/>
              <a:t>سوم          دکتر علی تقی پور ظهیر)</a:t>
            </a:r>
            <a:endParaRPr lang="fa-IR" dirty="0"/>
          </a:p>
        </p:txBody>
      </p:sp>
    </p:spTree>
    <p:extLst>
      <p:ext uri="{BB962C8B-B14F-4D97-AF65-F5344CB8AC3E}">
        <p14:creationId xmlns:p14="http://schemas.microsoft.com/office/powerpoint/2010/main" val="12226062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a:t>دلالت های ضمنی تعریف کلی بالا</a:t>
            </a:r>
          </a:p>
        </p:txBody>
      </p:sp>
      <p:sp>
        <p:nvSpPr>
          <p:cNvPr id="3" name="Content Placeholder 2"/>
          <p:cNvSpPr>
            <a:spLocks noGrp="1"/>
          </p:cNvSpPr>
          <p:nvPr>
            <p:ph idx="1"/>
          </p:nvPr>
        </p:nvSpPr>
        <p:spPr/>
        <p:txBody>
          <a:bodyPr/>
          <a:lstStyle/>
          <a:p>
            <a:r>
              <a:rPr lang="fa-IR" dirty="0" smtClean="0"/>
              <a:t>1-برنامه </a:t>
            </a:r>
            <a:r>
              <a:rPr lang="fa-IR" dirty="0"/>
              <a:t>ریزی درسی ابتدایی شامل تجارب کودکان است ومحدود به چارچوب ، علایق ، دیدگاه های معلمان وموضوعات درسی نیست.</a:t>
            </a:r>
          </a:p>
          <a:p>
            <a:r>
              <a:rPr lang="fa-IR" dirty="0"/>
              <a:t>2- محتوا فراتر ازموضوعات درسی می باشد بلکه شامل تجارب یادگیری می باشد.</a:t>
            </a:r>
          </a:p>
          <a:p>
            <a:r>
              <a:rPr lang="fa-IR" dirty="0"/>
              <a:t>3- مهم ترین کار برنامه درسی هدایت زندگی است به صورت ویژه برای دانش آموز.</a:t>
            </a:r>
          </a:p>
          <a:p>
            <a:r>
              <a:rPr lang="fa-IR" dirty="0"/>
              <a:t>4-کاربرنامه ریزی درسی یادگیری به صورت تخصصی به کودکان وآماده ساختن آنها درمشارکت درساخت محیط زندگی خود می باشد.</a:t>
            </a:r>
          </a:p>
          <a:p>
            <a:endParaRPr lang="fa-IR" dirty="0"/>
          </a:p>
        </p:txBody>
      </p:sp>
    </p:spTree>
    <p:extLst>
      <p:ext uri="{BB962C8B-B14F-4D97-AF65-F5344CB8AC3E}">
        <p14:creationId xmlns:p14="http://schemas.microsoft.com/office/powerpoint/2010/main" val="24273824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t>کارکرد  برنامه ریزی درسی ابتدایی</a:t>
            </a:r>
          </a:p>
        </p:txBody>
      </p:sp>
      <p:sp>
        <p:nvSpPr>
          <p:cNvPr id="3" name="Content Placeholder 2"/>
          <p:cNvSpPr>
            <a:spLocks noGrp="1"/>
          </p:cNvSpPr>
          <p:nvPr>
            <p:ph idx="1"/>
          </p:nvPr>
        </p:nvSpPr>
        <p:spPr/>
        <p:txBody>
          <a:bodyPr/>
          <a:lstStyle/>
          <a:p>
            <a:r>
              <a:rPr lang="fa-IR" dirty="0"/>
              <a:t>کارکردوتفکر ابزارگونه برنامه ریز ی درسی دوره ابتدایی به وسیله 2 عامل اساسی تعیین می شود.</a:t>
            </a:r>
          </a:p>
          <a:p>
            <a:r>
              <a:rPr lang="fa-IR" dirty="0"/>
              <a:t>1-وجود کودکان بااستعدادوپتانسیل یادگیری بالا ومتفاوت ازهم.</a:t>
            </a:r>
          </a:p>
          <a:p>
            <a:r>
              <a:rPr lang="fa-IR" dirty="0"/>
              <a:t>2-بهبود وغنی کردن زندگی انسانها به دلیل وجود پیچیدگی های جامعه ومسائل متنابه ان.</a:t>
            </a:r>
          </a:p>
          <a:p>
            <a:r>
              <a:rPr lang="fa-IR" dirty="0"/>
              <a:t>5-کاربرنامه ریزی درسی تنها این نیست که کدام موضوع آموخته شودبه صورت خاص بلکه باید به بهبود جامعه وفرد هردو دقت شود.</a:t>
            </a:r>
          </a:p>
          <a:p>
            <a:endParaRPr lang="fa-IR" dirty="0"/>
          </a:p>
        </p:txBody>
      </p:sp>
    </p:spTree>
    <p:extLst>
      <p:ext uri="{BB962C8B-B14F-4D97-AF65-F5344CB8AC3E}">
        <p14:creationId xmlns:p14="http://schemas.microsoft.com/office/powerpoint/2010/main" val="2715260757"/>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4000" dirty="0" smtClean="0">
                <a:cs typeface="B Mitra" panose="00000400000000000000" pitchFamily="2" charset="-78"/>
              </a:rPr>
              <a:t>عناصر 9گانه برنامه درسی از نظر کلاین</a:t>
            </a:r>
            <a:endParaRPr lang="fa-IR" sz="4000" dirty="0">
              <a:cs typeface="B Mitra" panose="00000400000000000000" pitchFamily="2" charset="-78"/>
            </a:endParaRPr>
          </a:p>
        </p:txBody>
      </p:sp>
      <p:sp>
        <p:nvSpPr>
          <p:cNvPr id="3" name="Content Placeholder 2"/>
          <p:cNvSpPr>
            <a:spLocks noGrp="1"/>
          </p:cNvSpPr>
          <p:nvPr>
            <p:ph idx="1"/>
          </p:nvPr>
        </p:nvSpPr>
        <p:spPr/>
        <p:txBody>
          <a:bodyPr>
            <a:normAutofit/>
          </a:bodyPr>
          <a:lstStyle/>
          <a:p>
            <a:r>
              <a:rPr lang="fa-IR" dirty="0" smtClean="0"/>
              <a:t>اهداف</a:t>
            </a:r>
          </a:p>
          <a:p>
            <a:r>
              <a:rPr lang="fa-IR" dirty="0" smtClean="0"/>
              <a:t>محتوا</a:t>
            </a:r>
          </a:p>
          <a:p>
            <a:r>
              <a:rPr lang="fa-IR" dirty="0" smtClean="0"/>
              <a:t>راهبردهای یاددهی یادگیری</a:t>
            </a:r>
          </a:p>
          <a:p>
            <a:r>
              <a:rPr lang="fa-IR" dirty="0" smtClean="0"/>
              <a:t>منابع آموزشی</a:t>
            </a:r>
          </a:p>
          <a:p>
            <a:r>
              <a:rPr lang="fa-IR" dirty="0" smtClean="0"/>
              <a:t>فعالیت های یادگیری فراگیران</a:t>
            </a:r>
          </a:p>
          <a:p>
            <a:r>
              <a:rPr lang="fa-IR" dirty="0" smtClean="0"/>
              <a:t>زمان</a:t>
            </a:r>
          </a:p>
          <a:p>
            <a:r>
              <a:rPr lang="fa-IR" dirty="0" smtClean="0"/>
              <a:t>فضای آموزشی</a:t>
            </a:r>
          </a:p>
          <a:p>
            <a:r>
              <a:rPr lang="fa-IR" dirty="0" smtClean="0"/>
              <a:t>گروه بندی فراگیران</a:t>
            </a:r>
          </a:p>
          <a:p>
            <a:r>
              <a:rPr lang="fa-IR" dirty="0" smtClean="0"/>
              <a:t>روش های ارزیابی</a:t>
            </a:r>
          </a:p>
          <a:p>
            <a:endParaRPr lang="fa-IR" dirty="0"/>
          </a:p>
        </p:txBody>
      </p:sp>
    </p:spTree>
    <p:extLst>
      <p:ext uri="{BB962C8B-B14F-4D97-AF65-F5344CB8AC3E}">
        <p14:creationId xmlns:p14="http://schemas.microsoft.com/office/powerpoint/2010/main" val="207827060"/>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تکلیف</a:t>
            </a:r>
            <a:endParaRPr lang="fa-IR" dirty="0"/>
          </a:p>
        </p:txBody>
      </p:sp>
      <p:sp>
        <p:nvSpPr>
          <p:cNvPr id="3" name="Content Placeholder 2"/>
          <p:cNvSpPr>
            <a:spLocks noGrp="1"/>
          </p:cNvSpPr>
          <p:nvPr>
            <p:ph idx="1"/>
          </p:nvPr>
        </p:nvSpPr>
        <p:spPr>
          <a:xfrm>
            <a:off x="712892" y="2382651"/>
            <a:ext cx="7423299" cy="4599174"/>
          </a:xfrm>
        </p:spPr>
        <p:txBody>
          <a:bodyPr/>
          <a:lstStyle/>
          <a:p>
            <a:r>
              <a:rPr lang="fa-IR" dirty="0" smtClean="0"/>
              <a:t>سوالات زیر را تحلیل کنید</a:t>
            </a:r>
          </a:p>
          <a:p>
            <a:r>
              <a:rPr lang="fa-IR" dirty="0" smtClean="0"/>
              <a:t>کدام الگوی نیاز سنجی با نظام برنامه ریزی درسی در ایران تناسب دارد،چرا؟</a:t>
            </a:r>
            <a:endParaRPr lang="fa-IR" dirty="0"/>
          </a:p>
          <a:p>
            <a:r>
              <a:rPr lang="fa-IR" dirty="0" smtClean="0"/>
              <a:t>بیان هدفها به صورت رفتاری را نقد و بررسی کنید.</a:t>
            </a:r>
          </a:p>
          <a:p>
            <a:r>
              <a:rPr lang="fa-IR" dirty="0" smtClean="0"/>
              <a:t>نظام اعتقادی ئ ارزشی چه تاثیری در تعیین هدف برنامه درسی دارد؟ بررسی و تحلیل کنید.</a:t>
            </a:r>
          </a:p>
          <a:p>
            <a:pPr marL="0" indent="0" algn="ctr">
              <a:buNone/>
            </a:pPr>
            <a:endParaRPr lang="fa-IR" dirty="0" smtClean="0"/>
          </a:p>
          <a:p>
            <a:endParaRPr lang="fa-IR" dirty="0"/>
          </a:p>
          <a:p>
            <a:endParaRPr lang="fa-IR" dirty="0"/>
          </a:p>
        </p:txBody>
      </p:sp>
    </p:spTree>
    <p:extLst>
      <p:ext uri="{BB962C8B-B14F-4D97-AF65-F5344CB8AC3E}">
        <p14:creationId xmlns:p14="http://schemas.microsoft.com/office/powerpoint/2010/main" val="37334262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697" y="446254"/>
            <a:ext cx="9624060" cy="1260475"/>
          </a:xfrm>
          <a:solidFill>
            <a:schemeClr val="accent2"/>
          </a:solidFill>
        </p:spPr>
        <p:txBody>
          <a:bodyPr>
            <a:normAutofit/>
          </a:bodyPr>
          <a:lstStyle/>
          <a:p>
            <a:r>
              <a:rPr lang="fa-IR" sz="4100" dirty="0">
                <a:solidFill>
                  <a:srgbClr val="FFFF00"/>
                </a:solidFill>
                <a:latin typeface="Arial" pitchFamily="34" charset="0"/>
                <a:cs typeface="Arial" pitchFamily="34" charset="0"/>
              </a:rPr>
              <a:t>نیاز سنجی:اصول وروشها</a:t>
            </a:r>
          </a:p>
        </p:txBody>
      </p:sp>
      <p:sp>
        <p:nvSpPr>
          <p:cNvPr id="3" name="Content Placeholder 2"/>
          <p:cNvSpPr>
            <a:spLocks noGrp="1"/>
          </p:cNvSpPr>
          <p:nvPr>
            <p:ph idx="1"/>
          </p:nvPr>
        </p:nvSpPr>
        <p:spPr>
          <a:xfrm>
            <a:off x="518697" y="1816057"/>
            <a:ext cx="9624060" cy="5193157"/>
          </a:xfrm>
        </p:spPr>
        <p:txBody>
          <a:bodyPr/>
          <a:lstStyle/>
          <a:p>
            <a:pPr marL="156472" lvl="1" indent="0" algn="just">
              <a:buClr>
                <a:schemeClr val="tx1">
                  <a:shade val="95000"/>
                </a:schemeClr>
              </a:buClr>
              <a:buSzPct val="65000"/>
              <a:buNone/>
            </a:pPr>
            <a:endParaRPr lang="fa-IR" b="1" dirty="0" smtClean="0"/>
          </a:p>
          <a:p>
            <a:pPr marL="156472" indent="0" algn="just">
              <a:buNone/>
            </a:pPr>
            <a:r>
              <a:rPr lang="fa-IR" sz="2400" b="1" dirty="0" smtClean="0">
                <a:cs typeface="B Mitra" panose="00000400000000000000" pitchFamily="2" charset="-78"/>
              </a:rPr>
              <a:t>سه معنی از نیاز برمی آید:</a:t>
            </a:r>
          </a:p>
          <a:p>
            <a:pPr marL="156472" indent="0" algn="just">
              <a:buNone/>
            </a:pPr>
            <a:r>
              <a:rPr lang="fa-IR" sz="2400" b="1" dirty="0" smtClean="0">
                <a:cs typeface="B Mitra" panose="00000400000000000000" pitchFamily="2" charset="-78"/>
              </a:rPr>
              <a:t>1- نیاز به عنوان </a:t>
            </a:r>
          </a:p>
          <a:p>
            <a:pPr marL="156472" indent="0" algn="just">
              <a:buNone/>
            </a:pPr>
            <a:r>
              <a:rPr lang="fa-IR" sz="2400" b="1" dirty="0" smtClean="0">
                <a:cs typeface="B Mitra" panose="00000400000000000000" pitchFamily="2" charset="-78"/>
              </a:rPr>
              <a:t>خواست یا ترجیح:آنچه برای افراد مهم تلقی می شود به عنوان نیاز آنها در نظر گرفته شود،اما همیشه صادق نیست زیرا ممکن است فرد چیزی را بخواهد ولی بدان نیاز نداشته باشد(آمورش تزریق آمپول)</a:t>
            </a:r>
          </a:p>
          <a:p>
            <a:pPr marL="156472" indent="0" algn="just">
              <a:buNone/>
            </a:pPr>
            <a:r>
              <a:rPr lang="fa-IR" sz="2400" b="1" dirty="0" smtClean="0">
                <a:cs typeface="B Mitra" panose="00000400000000000000" pitchFamily="2" charset="-78"/>
              </a:rPr>
              <a:t>2- نیاز به عنوان عیب یا نقصان:هنگامی که نوعی توانیی و مهارت وجود نداشته باشد و این غیبت منجر به ایجاد ضرر در عملکرد فرد گردد.</a:t>
            </a:r>
          </a:p>
          <a:p>
            <a:pPr marL="156472" indent="0" algn="just">
              <a:buNone/>
            </a:pPr>
            <a:r>
              <a:rPr lang="fa-IR" sz="2400" b="1" dirty="0" smtClean="0">
                <a:cs typeface="B Mitra" panose="00000400000000000000" pitchFamily="2" charset="-78"/>
              </a:rPr>
              <a:t>3- نیاز به عنوان فاصله بین مطلوب و وضع موجود</a:t>
            </a:r>
          </a:p>
          <a:p>
            <a:pPr marL="156472" indent="0" algn="just">
              <a:buNone/>
            </a:pPr>
            <a:endParaRPr lang="fa-IR" sz="2700" b="1" dirty="0" smtClean="0"/>
          </a:p>
          <a:p>
            <a:pPr marL="156472" indent="0" algn="just">
              <a:buNone/>
            </a:pPr>
            <a:endParaRPr lang="fa-IR" sz="2700" b="1" dirty="0"/>
          </a:p>
        </p:txBody>
      </p:sp>
    </p:spTree>
    <p:extLst>
      <p:ext uri="{BB962C8B-B14F-4D97-AF65-F5344CB8AC3E}">
        <p14:creationId xmlns:p14="http://schemas.microsoft.com/office/powerpoint/2010/main" val="56007939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fa-IR" sz="2800" dirty="0">
                <a:cs typeface="B Mitra" panose="00000400000000000000" pitchFamily="2" charset="-78"/>
              </a:rPr>
              <a:t>نیاز سنجی عبارت است از مطالعه وشناخت ماهیت فرد ،جامعه ورشته علمی به قصد تشخیص ضرورتهای </a:t>
            </a:r>
            <a:r>
              <a:rPr lang="fa-IR" sz="2800" dirty="0" smtClean="0">
                <a:cs typeface="B Mitra" panose="00000400000000000000" pitchFamily="2" charset="-78"/>
              </a:rPr>
              <a:t>تربیتی</a:t>
            </a:r>
          </a:p>
          <a:p>
            <a:endParaRPr lang="fa-IR" sz="2800" dirty="0">
              <a:cs typeface="B Mitra" panose="00000400000000000000" pitchFamily="2" charset="-78"/>
            </a:endParaRPr>
          </a:p>
          <a:p>
            <a:r>
              <a:rPr lang="fa-IR" sz="2800" dirty="0">
                <a:cs typeface="B Mitra" panose="00000400000000000000" pitchFamily="2" charset="-78"/>
              </a:rPr>
              <a:t>نیازهای برنامه درسی : </a:t>
            </a:r>
          </a:p>
          <a:p>
            <a:endParaRPr lang="fa-IR" sz="2800" dirty="0">
              <a:cs typeface="B Mitra" panose="00000400000000000000" pitchFamily="2" charset="-78"/>
            </a:endParaRPr>
          </a:p>
          <a:p>
            <a:r>
              <a:rPr lang="fa-IR" sz="2800" dirty="0">
                <a:cs typeface="B Mitra" panose="00000400000000000000" pitchFamily="2" charset="-78"/>
              </a:rPr>
              <a:t>ضرورتهای تربیتی بر گرفته از فاصله تا وضع مطلوب که با توجه به نیازها و علایق فراگیرنده ومسائل اجتماعی موجود قابلیت تامین بدست آورده اند .</a:t>
            </a:r>
          </a:p>
          <a:p>
            <a:endParaRPr lang="fa-IR" dirty="0"/>
          </a:p>
        </p:txBody>
      </p:sp>
    </p:spTree>
    <p:extLst>
      <p:ext uri="{BB962C8B-B14F-4D97-AF65-F5344CB8AC3E}">
        <p14:creationId xmlns:p14="http://schemas.microsoft.com/office/powerpoint/2010/main" val="4053259068"/>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normAutofit/>
          </a:bodyPr>
          <a:lstStyle/>
          <a:p>
            <a:r>
              <a:rPr lang="fa-IR" sz="4100" dirty="0">
                <a:solidFill>
                  <a:srgbClr val="FFFF00"/>
                </a:solidFill>
                <a:latin typeface="Arial" pitchFamily="34" charset="0"/>
                <a:cs typeface="Arial" pitchFamily="34" charset="0"/>
              </a:rPr>
              <a:t>منابع مورد مطالعه در نیاز سنجی </a:t>
            </a:r>
          </a:p>
        </p:txBody>
      </p:sp>
      <p:sp>
        <p:nvSpPr>
          <p:cNvPr id="3" name="Content Placeholder 2"/>
          <p:cNvSpPr>
            <a:spLocks noGrp="1"/>
          </p:cNvSpPr>
          <p:nvPr>
            <p:ph idx="1"/>
          </p:nvPr>
        </p:nvSpPr>
        <p:spPr/>
        <p:txBody>
          <a:bodyPr>
            <a:normAutofit lnSpcReduction="10000"/>
          </a:bodyPr>
          <a:lstStyle/>
          <a:p>
            <a:pPr algn="just">
              <a:buFont typeface="Wingdings" pitchFamily="2" charset="2"/>
              <a:buChar char="Ø"/>
            </a:pPr>
            <a:r>
              <a:rPr lang="fa-IR" sz="2700" b="1" dirty="0">
                <a:cs typeface="B Mitra" panose="00000400000000000000" pitchFamily="2" charset="-78"/>
              </a:rPr>
              <a:t>مطالعه وضع  مطلوب :</a:t>
            </a:r>
          </a:p>
          <a:p>
            <a:pPr marL="156472" indent="0" algn="just">
              <a:buNone/>
            </a:pPr>
            <a:endParaRPr lang="fa-IR" sz="2700" b="1" dirty="0">
              <a:cs typeface="B Mitra" panose="00000400000000000000" pitchFamily="2" charset="-78"/>
            </a:endParaRPr>
          </a:p>
          <a:p>
            <a:pPr marL="521574" lvl="1" indent="0" algn="just">
              <a:buNone/>
            </a:pPr>
            <a:r>
              <a:rPr lang="fa-IR" sz="2500" b="1" dirty="0">
                <a:cs typeface="B Mitra" panose="00000400000000000000" pitchFamily="2" charset="-78"/>
              </a:rPr>
              <a:t>هدفهای سطوح بالاتر ، دیدگاههای مدیران وسیاست گذاران،        تجارب کشورهای دیگر ، صاحبنظران حوزه برنامه ریزی     درسی، ماهیت یادگیرنده .</a:t>
            </a:r>
          </a:p>
          <a:p>
            <a:pPr marL="156472" indent="0" algn="just">
              <a:buNone/>
            </a:pPr>
            <a:endParaRPr lang="fa-IR" sz="2700" b="1" dirty="0">
              <a:cs typeface="B Mitra" panose="00000400000000000000" pitchFamily="2" charset="-78"/>
            </a:endParaRPr>
          </a:p>
          <a:p>
            <a:pPr algn="just">
              <a:buFont typeface="Wingdings" pitchFamily="2" charset="2"/>
              <a:buChar char="Ø"/>
            </a:pPr>
            <a:r>
              <a:rPr lang="fa-IR" sz="2700" b="1" dirty="0">
                <a:cs typeface="B Mitra" panose="00000400000000000000" pitchFamily="2" charset="-78"/>
              </a:rPr>
              <a:t>مطالعه وضع موجود:</a:t>
            </a:r>
          </a:p>
          <a:p>
            <a:pPr marL="156472" indent="0" algn="just">
              <a:buNone/>
            </a:pPr>
            <a:endParaRPr lang="fa-IR" sz="2700" b="1" dirty="0">
              <a:cs typeface="B Mitra" panose="00000400000000000000" pitchFamily="2" charset="-78"/>
            </a:endParaRPr>
          </a:p>
          <a:p>
            <a:pPr marL="156472" indent="0" algn="just">
              <a:buNone/>
            </a:pPr>
            <a:r>
              <a:rPr lang="fa-IR" sz="2700" b="1" dirty="0">
                <a:cs typeface="B Mitra" panose="00000400000000000000" pitchFamily="2" charset="-78"/>
              </a:rPr>
              <a:t>      </a:t>
            </a:r>
            <a:r>
              <a:rPr lang="fa-IR" sz="2500" b="1" dirty="0">
                <a:cs typeface="B Mitra" panose="00000400000000000000" pitchFamily="2" charset="-78"/>
              </a:rPr>
              <a:t>در این بررسی باید شاخصها را از وضع مطلوب گرفت .</a:t>
            </a:r>
          </a:p>
          <a:p>
            <a:pPr marL="156472" indent="0" algn="just">
              <a:buNone/>
            </a:pPr>
            <a:endParaRPr lang="fa-IR" sz="2700" b="1" dirty="0"/>
          </a:p>
          <a:p>
            <a:pPr marL="156472" indent="0" algn="just">
              <a:lnSpc>
                <a:spcPct val="150000"/>
              </a:lnSpc>
              <a:buNone/>
            </a:pPr>
            <a:endParaRPr lang="fa-IR" sz="2700" b="1" dirty="0"/>
          </a:p>
        </p:txBody>
      </p:sp>
    </p:spTree>
    <p:extLst>
      <p:ext uri="{BB962C8B-B14F-4D97-AF65-F5344CB8AC3E}">
        <p14:creationId xmlns:p14="http://schemas.microsoft.com/office/powerpoint/2010/main" val="422912778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893" y="672253"/>
            <a:ext cx="4557607" cy="1456549"/>
          </a:xfrm>
          <a:solidFill>
            <a:schemeClr val="accent2"/>
          </a:solidFill>
        </p:spPr>
        <p:txBody>
          <a:bodyPr>
            <a:normAutofit/>
          </a:bodyPr>
          <a:lstStyle/>
          <a:p>
            <a:r>
              <a:rPr lang="fa-IR" sz="4100" dirty="0">
                <a:solidFill>
                  <a:srgbClr val="FFFF00"/>
                </a:solidFill>
                <a:latin typeface="Arial" pitchFamily="34" charset="0"/>
                <a:cs typeface="Arial" pitchFamily="34" charset="0"/>
              </a:rPr>
              <a:t>اصول نیاز سنجی</a:t>
            </a:r>
          </a:p>
        </p:txBody>
      </p:sp>
      <p:sp>
        <p:nvSpPr>
          <p:cNvPr id="3" name="Content Placeholder 2"/>
          <p:cNvSpPr>
            <a:spLocks noGrp="1"/>
          </p:cNvSpPr>
          <p:nvPr>
            <p:ph idx="1"/>
          </p:nvPr>
        </p:nvSpPr>
        <p:spPr>
          <a:xfrm>
            <a:off x="712892" y="1495425"/>
            <a:ext cx="7423299" cy="5791200"/>
          </a:xfrm>
        </p:spPr>
        <p:txBody>
          <a:bodyPr>
            <a:normAutofit fontScale="77500" lnSpcReduction="20000"/>
          </a:bodyPr>
          <a:lstStyle/>
          <a:p>
            <a:pPr algn="just">
              <a:lnSpc>
                <a:spcPct val="200000"/>
              </a:lnSpc>
              <a:buFont typeface="Wingdings" pitchFamily="2" charset="2"/>
              <a:buChar char="Ø"/>
            </a:pPr>
            <a:r>
              <a:rPr lang="fa-IR" sz="2700" b="1" dirty="0"/>
              <a:t> </a:t>
            </a:r>
            <a:r>
              <a:rPr lang="fa-IR" sz="2700" b="1" dirty="0">
                <a:cs typeface="B Mitra" panose="00000400000000000000" pitchFamily="2" charset="-78"/>
              </a:rPr>
              <a:t>رعایت ملاکهای تحقیق</a:t>
            </a:r>
          </a:p>
          <a:p>
            <a:pPr algn="just">
              <a:lnSpc>
                <a:spcPct val="200000"/>
              </a:lnSpc>
              <a:buFont typeface="Wingdings" pitchFamily="2" charset="2"/>
              <a:buChar char="Ø"/>
            </a:pPr>
            <a:r>
              <a:rPr lang="fa-IR" sz="2700" b="1" dirty="0">
                <a:cs typeface="B Mitra" panose="00000400000000000000" pitchFamily="2" charset="-78"/>
              </a:rPr>
              <a:t> واقع بینی</a:t>
            </a:r>
          </a:p>
          <a:p>
            <a:pPr algn="just">
              <a:lnSpc>
                <a:spcPct val="200000"/>
              </a:lnSpc>
              <a:buFont typeface="Wingdings" pitchFamily="2" charset="2"/>
              <a:buChar char="Ø"/>
            </a:pPr>
            <a:r>
              <a:rPr lang="fa-IR" sz="2700" b="1" dirty="0">
                <a:cs typeface="B Mitra" panose="00000400000000000000" pitchFamily="2" charset="-78"/>
              </a:rPr>
              <a:t> جامع نگری</a:t>
            </a:r>
          </a:p>
          <a:p>
            <a:pPr algn="just">
              <a:lnSpc>
                <a:spcPct val="200000"/>
              </a:lnSpc>
              <a:buFont typeface="Wingdings" pitchFamily="2" charset="2"/>
              <a:buChar char="Ø"/>
            </a:pPr>
            <a:r>
              <a:rPr lang="fa-IR" sz="2700" b="1" dirty="0">
                <a:cs typeface="B Mitra" panose="00000400000000000000" pitchFamily="2" charset="-78"/>
              </a:rPr>
              <a:t> پیوند واقعیت با آرمان</a:t>
            </a:r>
          </a:p>
          <a:p>
            <a:pPr algn="just">
              <a:lnSpc>
                <a:spcPct val="200000"/>
              </a:lnSpc>
              <a:buFont typeface="Wingdings" pitchFamily="2" charset="2"/>
              <a:buChar char="Ø"/>
            </a:pPr>
            <a:r>
              <a:rPr lang="fa-IR" sz="2700" b="1" dirty="0">
                <a:cs typeface="B Mitra" panose="00000400000000000000" pitchFamily="2" charset="-78"/>
              </a:rPr>
              <a:t> کفایت ووثاقت اطلاعات</a:t>
            </a:r>
          </a:p>
          <a:p>
            <a:pPr algn="just">
              <a:lnSpc>
                <a:spcPct val="200000"/>
              </a:lnSpc>
              <a:buFont typeface="Wingdings" pitchFamily="2" charset="2"/>
              <a:buChar char="Ø"/>
            </a:pPr>
            <a:r>
              <a:rPr lang="fa-IR" sz="2700" b="1" dirty="0">
                <a:cs typeface="B Mitra" panose="00000400000000000000" pitchFamily="2" charset="-78"/>
              </a:rPr>
              <a:t>تناسب با دوره تحصیلی</a:t>
            </a:r>
          </a:p>
          <a:p>
            <a:pPr algn="just">
              <a:lnSpc>
                <a:spcPct val="200000"/>
              </a:lnSpc>
              <a:buFont typeface="Wingdings" pitchFamily="2" charset="2"/>
              <a:buChar char="Ø"/>
            </a:pPr>
            <a:r>
              <a:rPr lang="fa-IR" sz="2700" b="1" dirty="0">
                <a:cs typeface="B Mitra" panose="00000400000000000000" pitchFamily="2" charset="-78"/>
              </a:rPr>
              <a:t> تداوم</a:t>
            </a:r>
          </a:p>
          <a:p>
            <a:pPr algn="just">
              <a:lnSpc>
                <a:spcPct val="200000"/>
              </a:lnSpc>
              <a:buFont typeface="Wingdings" pitchFamily="2" charset="2"/>
              <a:buChar char="Ø"/>
            </a:pPr>
            <a:r>
              <a:rPr lang="fa-IR" sz="2700" b="1" dirty="0">
                <a:cs typeface="B Mitra" panose="00000400000000000000" pitchFamily="2" charset="-78"/>
              </a:rPr>
              <a:t> اولویت بندی</a:t>
            </a:r>
          </a:p>
        </p:txBody>
      </p:sp>
    </p:spTree>
    <p:extLst>
      <p:ext uri="{BB962C8B-B14F-4D97-AF65-F5344CB8AC3E}">
        <p14:creationId xmlns:p14="http://schemas.microsoft.com/office/powerpoint/2010/main" val="2689561569"/>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65"/>
            <a:ext cx="9624060" cy="1344960"/>
          </a:xfrm>
          <a:solidFill>
            <a:schemeClr val="accent2"/>
          </a:solidFill>
        </p:spPr>
        <p:txBody>
          <a:bodyPr>
            <a:normAutofit/>
          </a:bodyPr>
          <a:lstStyle/>
          <a:p>
            <a:r>
              <a:rPr lang="fa-IR" sz="4100" dirty="0">
                <a:solidFill>
                  <a:srgbClr val="FFFF00"/>
                </a:solidFill>
                <a:latin typeface="Arial" pitchFamily="34" charset="0"/>
                <a:cs typeface="Arial" pitchFamily="34" charset="0"/>
              </a:rPr>
              <a:t>الگوهای نیاز سنجی</a:t>
            </a:r>
          </a:p>
        </p:txBody>
      </p:sp>
      <p:sp>
        <p:nvSpPr>
          <p:cNvPr id="3" name="Content Placeholder 2"/>
          <p:cNvSpPr>
            <a:spLocks noGrp="1"/>
          </p:cNvSpPr>
          <p:nvPr>
            <p:ph idx="1"/>
          </p:nvPr>
        </p:nvSpPr>
        <p:spPr>
          <a:xfrm>
            <a:off x="534670" y="1876425"/>
            <a:ext cx="9608087" cy="5105400"/>
          </a:xfrm>
        </p:spPr>
        <p:txBody>
          <a:bodyPr>
            <a:noAutofit/>
          </a:bodyPr>
          <a:lstStyle/>
          <a:p>
            <a:pPr algn="just">
              <a:buFont typeface="Wingdings" pitchFamily="2" charset="2"/>
              <a:buChar char="Ø"/>
            </a:pPr>
            <a:r>
              <a:rPr lang="fa-IR" sz="2400" b="1" dirty="0">
                <a:cs typeface="B Mitra" panose="00000400000000000000" pitchFamily="2" charset="-78"/>
              </a:rPr>
              <a:t>الگوی کلاسیک:</a:t>
            </a:r>
          </a:p>
          <a:p>
            <a:pPr lvl="1" algn="just">
              <a:buFont typeface="Wingdings" pitchFamily="2" charset="2"/>
              <a:buChar char="ü"/>
            </a:pPr>
            <a:r>
              <a:rPr lang="fa-IR" sz="2400" b="1" dirty="0">
                <a:cs typeface="B Mitra" panose="00000400000000000000" pitchFamily="2" charset="-78"/>
              </a:rPr>
              <a:t>تعیین هدفهای کلی آموزش</a:t>
            </a:r>
          </a:p>
          <a:p>
            <a:pPr lvl="1" algn="just">
              <a:buFont typeface="Wingdings" pitchFamily="2" charset="2"/>
              <a:buChar char="ü"/>
            </a:pPr>
            <a:r>
              <a:rPr lang="fa-IR" sz="2400" b="1" dirty="0">
                <a:cs typeface="B Mitra" panose="00000400000000000000" pitchFamily="2" charset="-78"/>
              </a:rPr>
              <a:t>طراحی وتدوین برنامه درسی</a:t>
            </a:r>
          </a:p>
          <a:p>
            <a:pPr lvl="1" algn="just">
              <a:buFont typeface="Wingdings" pitchFamily="2" charset="2"/>
              <a:buChar char="ü"/>
            </a:pPr>
            <a:r>
              <a:rPr lang="fa-IR" sz="2400" b="1" dirty="0">
                <a:cs typeface="B Mitra" panose="00000400000000000000" pitchFamily="2" charset="-78"/>
              </a:rPr>
              <a:t>اجرای برنامه درسی</a:t>
            </a:r>
          </a:p>
          <a:p>
            <a:pPr lvl="1" algn="just">
              <a:buFont typeface="Wingdings" pitchFamily="2" charset="2"/>
              <a:buChar char="ü"/>
            </a:pPr>
            <a:r>
              <a:rPr lang="fa-IR" sz="2400" b="1" dirty="0">
                <a:cs typeface="B Mitra" panose="00000400000000000000" pitchFamily="2" charset="-78"/>
              </a:rPr>
              <a:t>ارزشیابی </a:t>
            </a:r>
            <a:r>
              <a:rPr lang="fa-IR" sz="2400" b="1" dirty="0" smtClean="0">
                <a:cs typeface="B Mitra" panose="00000400000000000000" pitchFamily="2" charset="-78"/>
              </a:rPr>
              <a:t>اجرایی</a:t>
            </a:r>
            <a:endParaRPr lang="fa-IR" sz="2400" b="1" dirty="0">
              <a:cs typeface="B Mitra" panose="00000400000000000000" pitchFamily="2" charset="-78"/>
            </a:endParaRPr>
          </a:p>
        </p:txBody>
      </p:sp>
    </p:spTree>
    <p:extLst>
      <p:ext uri="{BB962C8B-B14F-4D97-AF65-F5344CB8AC3E}">
        <p14:creationId xmlns:p14="http://schemas.microsoft.com/office/powerpoint/2010/main" val="2153203003"/>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4670" y="276225"/>
            <a:ext cx="9624060" cy="6681597"/>
          </a:xfrm>
        </p:spPr>
        <p:txBody>
          <a:bodyPr>
            <a:normAutofit fontScale="92500" lnSpcReduction="10000"/>
          </a:bodyPr>
          <a:lstStyle/>
          <a:p>
            <a:r>
              <a:rPr lang="fa-IR" sz="2800" b="1" dirty="0">
                <a:cs typeface="B Mitra" panose="00000400000000000000" pitchFamily="2" charset="-78"/>
              </a:rPr>
              <a:t>الگوی استقرایی:</a:t>
            </a:r>
          </a:p>
          <a:p>
            <a:r>
              <a:rPr lang="fa-IR" sz="2400" dirty="0"/>
              <a:t>شناسایی منابع، روشها وابزار جمع آوری اطلاعات</a:t>
            </a:r>
          </a:p>
          <a:p>
            <a:r>
              <a:rPr lang="fa-IR" sz="2400" dirty="0"/>
              <a:t>تعیین یک یا چند منبع ، روش وابزار مناسب </a:t>
            </a:r>
          </a:p>
          <a:p>
            <a:r>
              <a:rPr lang="fa-IR" sz="2400" dirty="0"/>
              <a:t>جمع آوری اطلاعات</a:t>
            </a:r>
          </a:p>
          <a:p>
            <a:r>
              <a:rPr lang="fa-IR" sz="2400" dirty="0"/>
              <a:t>تکنیک وطبقه بندی اطلاعات </a:t>
            </a:r>
          </a:p>
          <a:p>
            <a:r>
              <a:rPr lang="fa-IR" sz="2400" dirty="0"/>
              <a:t>تعیین رفتار مورد انتظار </a:t>
            </a:r>
          </a:p>
          <a:p>
            <a:r>
              <a:rPr lang="fa-IR" sz="2400" dirty="0"/>
              <a:t>مقایسه رفتار واقعی با رفتار مورد انتظار</a:t>
            </a:r>
          </a:p>
          <a:p>
            <a:r>
              <a:rPr lang="fa-IR" sz="2400" dirty="0"/>
              <a:t>تعیین نیازهای آموزشی</a:t>
            </a:r>
          </a:p>
          <a:p>
            <a:r>
              <a:rPr lang="fa-IR" sz="2400" dirty="0"/>
              <a:t>تبدیل نیاز به هدف</a:t>
            </a:r>
          </a:p>
          <a:p>
            <a:r>
              <a:rPr lang="fa-IR" sz="2400" dirty="0"/>
              <a:t>ارزشیابی و بازنگری برنامه</a:t>
            </a:r>
          </a:p>
          <a:p>
            <a:r>
              <a:rPr lang="fa-IR" sz="2800" dirty="0"/>
              <a:t>تعیین میزان اختلاف عملکرد </a:t>
            </a:r>
          </a:p>
          <a:p>
            <a:r>
              <a:rPr lang="fa-IR" sz="2800" dirty="0"/>
              <a:t>تحلیل اختلاف </a:t>
            </a:r>
          </a:p>
          <a:p>
            <a:r>
              <a:rPr lang="fa-IR" sz="2800" dirty="0"/>
              <a:t>تهیه برنامه درسی</a:t>
            </a:r>
          </a:p>
          <a:p>
            <a:r>
              <a:rPr lang="fa-IR" sz="2800" dirty="0"/>
              <a:t>اجرای برنامه</a:t>
            </a:r>
          </a:p>
          <a:p>
            <a:endParaRPr lang="fa-IR" dirty="0"/>
          </a:p>
          <a:p>
            <a:endParaRPr lang="fa-IR" dirty="0"/>
          </a:p>
        </p:txBody>
      </p:sp>
    </p:spTree>
    <p:extLst>
      <p:ext uri="{BB962C8B-B14F-4D97-AF65-F5344CB8AC3E}">
        <p14:creationId xmlns:p14="http://schemas.microsoft.com/office/powerpoint/2010/main" val="372760931"/>
      </p:ext>
    </p:extLst>
  </p:cSld>
  <p:clrMapOvr>
    <a:masterClrMapping/>
  </p:clrMapOvr>
  <mc:AlternateContent xmlns:mc="http://schemas.openxmlformats.org/markup-compatibility/2006" xmlns:p14="http://schemas.microsoft.com/office/powerpoint/2010/main">
    <mc:Choice Requires="p14">
      <p:transition spd="slow" p14:dur="3400">
        <p14:reveal thruBlk="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321</TotalTime>
  <Words>1378</Words>
  <Application>Microsoft Office PowerPoint</Application>
  <PresentationFormat>Custom</PresentationFormat>
  <Paragraphs>216</Paragraphs>
  <Slides>30</Slides>
  <Notes>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Facet</vt:lpstr>
      <vt:lpstr>برنامه ریزی درسی  استاد :محمد میرزاده </vt:lpstr>
      <vt:lpstr>عناصر برنامه درسی</vt:lpstr>
      <vt:lpstr>عناصر 9گانه برنامه درسی از نظر کلاین</vt:lpstr>
      <vt:lpstr>نیاز سنجی:اصول وروشها</vt:lpstr>
      <vt:lpstr>PowerPoint Presentation</vt:lpstr>
      <vt:lpstr>منابع مورد مطالعه در نیاز سنجی </vt:lpstr>
      <vt:lpstr>اصول نیاز سنجی</vt:lpstr>
      <vt:lpstr>الگوهای نیاز سنجی</vt:lpstr>
      <vt:lpstr>PowerPoint Presentation</vt:lpstr>
      <vt:lpstr>PowerPoint Presentation</vt:lpstr>
      <vt:lpstr>تکنیکها و روشهای نیاز سنجی</vt:lpstr>
      <vt:lpstr>تکنیک دلفی</vt:lpstr>
      <vt:lpstr>تکنیک فیش بول</vt:lpstr>
      <vt:lpstr>تعیین هدف در برنامه درسی</vt:lpstr>
      <vt:lpstr>سطوح هدفها</vt:lpstr>
      <vt:lpstr>منابع تعیین هدف</vt:lpstr>
      <vt:lpstr>نظام اعتقادی و ارزشی</vt:lpstr>
      <vt:lpstr>ماهیت یادگیری</vt:lpstr>
      <vt:lpstr>کاربرد نظریه ها در برنامه درسی</vt:lpstr>
      <vt:lpstr>ماهیت جامعه</vt:lpstr>
      <vt:lpstr>ماهیت یادگیرنده</vt:lpstr>
      <vt:lpstr>ماهیت دانش </vt:lpstr>
      <vt:lpstr>حیطه های هدف</vt:lpstr>
      <vt:lpstr>بیان هدف</vt:lpstr>
      <vt:lpstr>تحقق اهداف </vt:lpstr>
      <vt:lpstr>رابطه هدف با زمان</vt:lpstr>
      <vt:lpstr>تعریف کلی برنامه ریزی درسی ابتدایی</vt:lpstr>
      <vt:lpstr>دلالت های ضمنی تعریف کلی بالا</vt:lpstr>
      <vt:lpstr>کارکرد  برنامه ریزی درسی ابتدایی</vt:lpstr>
      <vt:lpstr>تکلیف</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مقدمات برنامه ریزی درسی خلاصه</dc:title>
  <dc:creator>sia</dc:creator>
  <cp:lastModifiedBy>mehdi</cp:lastModifiedBy>
  <cp:revision>29</cp:revision>
  <dcterms:created xsi:type="dcterms:W3CDTF">2017-01-12T14:03:21Z</dcterms:created>
  <dcterms:modified xsi:type="dcterms:W3CDTF">2020-04-15T17:06:40Z</dcterms:modified>
</cp:coreProperties>
</file>